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x="18288000" cy="10287000"/>
  <p:notesSz cx="6858000" cy="9144000"/>
  <p:embeddedFontLst>
    <p:embeddedFont>
      <p:font typeface="Inter Bold" charset="1" panose="020B0802030000000004"/>
      <p:regular r:id="rId31"/>
    </p:embeddedFont>
    <p:embeddedFont>
      <p:font typeface="Open Sans" charset="1" panose="00000000000000000000"/>
      <p:regular r:id="rId32"/>
    </p:embeddedFont>
    <p:embeddedFont>
      <p:font typeface="Canva Sans" charset="1" panose="020B0503030501040103"/>
      <p:regular r:id="rId33"/>
    </p:embeddedFont>
    <p:embeddedFont>
      <p:font typeface="Arial" charset="1" panose="020B0604020202020204"/>
      <p:regular r:id="rId34"/>
    </p:embeddedFont>
    <p:embeddedFont>
      <p:font typeface="Century Gothic Paneuropean" charset="1" panose="020B0502020202020204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9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png" Type="http://schemas.openxmlformats.org/officeDocument/2006/relationships/image"/><Relationship Id="rId4" Target="../media/image23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25.png" Type="http://schemas.openxmlformats.org/officeDocument/2006/relationships/image"/><Relationship Id="rId4" Target="../media/image26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Relationship Id="rId3" Target="../media/image28.png" Type="http://schemas.openxmlformats.org/officeDocument/2006/relationships/image"/><Relationship Id="rId4" Target="../media/image29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31.png" Type="http://schemas.openxmlformats.org/officeDocument/2006/relationships/image"/><Relationship Id="rId4" Target="../media/image32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png" Type="http://schemas.openxmlformats.org/officeDocument/2006/relationships/image"/><Relationship Id="rId3" Target="../media/image34.png" Type="http://schemas.openxmlformats.org/officeDocument/2006/relationships/image"/><Relationship Id="rId4" Target="../media/image35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jpeg" Type="http://schemas.openxmlformats.org/officeDocument/2006/relationships/image"/><Relationship Id="rId3" Target="../media/image38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png" Type="http://schemas.openxmlformats.org/officeDocument/2006/relationships/image"/><Relationship Id="rId3" Target="../media/image40.png" Type="http://schemas.openxmlformats.org/officeDocument/2006/relationships/image"/><Relationship Id="rId4" Target="../media/image41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5.png" Type="http://schemas.openxmlformats.org/officeDocument/2006/relationships/image"/><Relationship Id="rId4" Target="../media/image6.png" Type="http://schemas.openxmlformats.org/officeDocument/2006/relationships/image"/><Relationship Id="rId5" Target="../media/image7.svg" Type="http://schemas.openxmlformats.org/officeDocument/2006/relationships/image"/><Relationship Id="rId6" Target="../media/image8.png" Type="http://schemas.openxmlformats.org/officeDocument/2006/relationships/image"/><Relationship Id="rId7" Target="../media/image9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42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3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45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6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7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0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5.png" Type="http://schemas.openxmlformats.org/officeDocument/2006/relationships/image"/><Relationship Id="rId5" Target="../media/image16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7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8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8444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974250" y="3912178"/>
            <a:ext cx="12339500" cy="2462644"/>
            <a:chOff x="0" y="0"/>
            <a:chExt cx="3249909" cy="64859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249909" cy="648598"/>
            </a:xfrm>
            <a:custGeom>
              <a:avLst/>
              <a:gdLst/>
              <a:ahLst/>
              <a:cxnLst/>
              <a:rect r="r" b="b" t="t" l="l"/>
              <a:pathLst>
                <a:path h="648598" w="3249909">
                  <a:moveTo>
                    <a:pt x="0" y="0"/>
                  </a:moveTo>
                  <a:lnTo>
                    <a:pt x="3249909" y="0"/>
                  </a:lnTo>
                  <a:lnTo>
                    <a:pt x="3249909" y="648598"/>
                  </a:lnTo>
                  <a:lnTo>
                    <a:pt x="0" y="648598"/>
                  </a:lnTo>
                  <a:close/>
                </a:path>
              </a:pathLst>
            </a:custGeom>
            <a:ln w="952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3249909" cy="6866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7383125" y="457043"/>
            <a:ext cx="418047" cy="230306"/>
          </a:xfrm>
          <a:custGeom>
            <a:avLst/>
            <a:gdLst/>
            <a:ahLst/>
            <a:cxnLst/>
            <a:rect r="r" b="b" t="t" l="l"/>
            <a:pathLst>
              <a:path h="230306" w="418047">
                <a:moveTo>
                  <a:pt x="0" y="0"/>
                </a:moveTo>
                <a:lnTo>
                  <a:pt x="418047" y="0"/>
                </a:lnTo>
                <a:lnTo>
                  <a:pt x="418047" y="230306"/>
                </a:lnTo>
                <a:lnTo>
                  <a:pt x="0" y="2303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685473" y="3960453"/>
            <a:ext cx="10750254" cy="22803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81"/>
              </a:lnSpc>
            </a:pPr>
            <a:r>
              <a:rPr lang="en-US" b="true" sz="4344" spc="1746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НАУКОВО-ТЕХНІЧНИЙ МУЗЕЙ</a:t>
            </a:r>
          </a:p>
          <a:p>
            <a:pPr algn="ctr">
              <a:lnSpc>
                <a:spcPts val="6081"/>
              </a:lnSpc>
              <a:spcBef>
                <a:spcPct val="0"/>
              </a:spcBef>
            </a:pPr>
            <a:r>
              <a:rPr lang="en-US" b="true" sz="4344" spc="1746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“ВЕКТОР ПРОГРЕСУ”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39108" y="450999"/>
            <a:ext cx="1827770" cy="198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Філічева Євгенія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39763" y="9645578"/>
            <a:ext cx="2427115" cy="198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НАОМА-2026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6604563" y="9645578"/>
            <a:ext cx="1196609" cy="198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Page | 01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383125" y="457043"/>
            <a:ext cx="418047" cy="230306"/>
          </a:xfrm>
          <a:custGeom>
            <a:avLst/>
            <a:gdLst/>
            <a:ahLst/>
            <a:cxnLst/>
            <a:rect r="r" b="b" t="t" l="l"/>
            <a:pathLst>
              <a:path h="230306" w="418047">
                <a:moveTo>
                  <a:pt x="0" y="0"/>
                </a:moveTo>
                <a:lnTo>
                  <a:pt x="418047" y="0"/>
                </a:lnTo>
                <a:lnTo>
                  <a:pt x="418047" y="230306"/>
                </a:lnTo>
                <a:lnTo>
                  <a:pt x="0" y="2303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956246" y="1028700"/>
            <a:ext cx="2624649" cy="8147144"/>
          </a:xfrm>
          <a:custGeom>
            <a:avLst/>
            <a:gdLst/>
            <a:ahLst/>
            <a:cxnLst/>
            <a:rect r="r" b="b" t="t" l="l"/>
            <a:pathLst>
              <a:path h="8147144" w="2624649">
                <a:moveTo>
                  <a:pt x="0" y="0"/>
                </a:moveTo>
                <a:lnTo>
                  <a:pt x="2624649" y="0"/>
                </a:lnTo>
                <a:lnTo>
                  <a:pt x="2624649" y="8147144"/>
                </a:lnTo>
                <a:lnTo>
                  <a:pt x="0" y="81471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6604563" y="9645578"/>
            <a:ext cx="1196609" cy="198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Page | 10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65376" y="990600"/>
            <a:ext cx="4787615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1F2020"/>
                </a:solidFill>
                <a:latin typeface="Canva Sans"/>
                <a:ea typeface="Canva Sans"/>
                <a:cs typeface="Canva Sans"/>
                <a:sym typeface="Canva Sans"/>
              </a:rPr>
              <a:t>АРХІТЕКТУРНО-ПЛАНУВАЛЬНЕ РІШЕННЯ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69621" y="0"/>
            <a:ext cx="14547206" cy="10289841"/>
            <a:chOff x="0" y="0"/>
            <a:chExt cx="14254480" cy="1008278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54480" cy="10082784"/>
            </a:xfrm>
            <a:custGeom>
              <a:avLst/>
              <a:gdLst/>
              <a:ahLst/>
              <a:cxnLst/>
              <a:rect r="r" b="b" t="t" l="l"/>
              <a:pathLst>
                <a:path h="10082784" w="14254480">
                  <a:moveTo>
                    <a:pt x="0" y="0"/>
                  </a:moveTo>
                  <a:lnTo>
                    <a:pt x="14254480" y="0"/>
                  </a:lnTo>
                  <a:lnTo>
                    <a:pt x="14254480" y="10082784"/>
                  </a:lnTo>
                  <a:lnTo>
                    <a:pt x="0" y="10082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783212" y="-86410"/>
            <a:ext cx="14720012" cy="10462648"/>
            <a:chOff x="0" y="0"/>
            <a:chExt cx="10817860" cy="768908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8350631" y="2916682"/>
              <a:ext cx="648843" cy="6604"/>
            </a:xfrm>
            <a:custGeom>
              <a:avLst/>
              <a:gdLst/>
              <a:ahLst/>
              <a:cxnLst/>
              <a:rect r="r" b="b" t="t" l="l"/>
              <a:pathLst>
                <a:path h="6604" w="648843">
                  <a:moveTo>
                    <a:pt x="3302" y="0"/>
                  </a:moveTo>
                  <a:lnTo>
                    <a:pt x="645541" y="0"/>
                  </a:lnTo>
                  <a:cubicBezTo>
                    <a:pt x="647319" y="0"/>
                    <a:pt x="648843" y="1397"/>
                    <a:pt x="648843" y="3302"/>
                  </a:cubicBezTo>
                  <a:cubicBezTo>
                    <a:pt x="648843" y="5207"/>
                    <a:pt x="647445" y="6604"/>
                    <a:pt x="645541" y="6604"/>
                  </a:cubicBezTo>
                  <a:lnTo>
                    <a:pt x="3302" y="6604"/>
                  </a:lnTo>
                  <a:cubicBezTo>
                    <a:pt x="1524" y="6604"/>
                    <a:pt x="0" y="5207"/>
                    <a:pt x="0" y="3302"/>
                  </a:cubicBezTo>
                  <a:cubicBezTo>
                    <a:pt x="0" y="1397"/>
                    <a:pt x="1396" y="0"/>
                    <a:pt x="3302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125333" y="2603373"/>
              <a:ext cx="874141" cy="6604"/>
            </a:xfrm>
            <a:custGeom>
              <a:avLst/>
              <a:gdLst/>
              <a:ahLst/>
              <a:cxnLst/>
              <a:rect r="r" b="b" t="t" l="l"/>
              <a:pathLst>
                <a:path h="6604" w="874141">
                  <a:moveTo>
                    <a:pt x="3302" y="0"/>
                  </a:moveTo>
                  <a:lnTo>
                    <a:pt x="870839" y="0"/>
                  </a:lnTo>
                  <a:cubicBezTo>
                    <a:pt x="872617" y="0"/>
                    <a:pt x="874141" y="1397"/>
                    <a:pt x="874141" y="3302"/>
                  </a:cubicBezTo>
                  <a:cubicBezTo>
                    <a:pt x="874141" y="5207"/>
                    <a:pt x="872744" y="6604"/>
                    <a:pt x="870839" y="6604"/>
                  </a:cubicBezTo>
                  <a:lnTo>
                    <a:pt x="3302" y="6604"/>
                  </a:lnTo>
                  <a:cubicBezTo>
                    <a:pt x="1524" y="6604"/>
                    <a:pt x="0" y="5207"/>
                    <a:pt x="0" y="3302"/>
                  </a:cubicBezTo>
                  <a:cubicBezTo>
                    <a:pt x="0" y="1397"/>
                    <a:pt x="1397" y="0"/>
                    <a:pt x="3302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9372600" y="3295777"/>
              <a:ext cx="557403" cy="171450"/>
            </a:xfrm>
            <a:custGeom>
              <a:avLst/>
              <a:gdLst/>
              <a:ahLst/>
              <a:cxnLst/>
              <a:rect r="r" b="b" t="t" l="l"/>
              <a:pathLst>
                <a:path h="171450" w="557403">
                  <a:moveTo>
                    <a:pt x="0" y="0"/>
                  </a:moveTo>
                  <a:lnTo>
                    <a:pt x="557403" y="0"/>
                  </a:lnTo>
                  <a:lnTo>
                    <a:pt x="557403" y="171450"/>
                  </a:lnTo>
                  <a:lnTo>
                    <a:pt x="0" y="17145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9329420" y="3544951"/>
              <a:ext cx="607441" cy="171450"/>
            </a:xfrm>
            <a:custGeom>
              <a:avLst/>
              <a:gdLst/>
              <a:ahLst/>
              <a:cxnLst/>
              <a:rect r="r" b="b" t="t" l="l"/>
              <a:pathLst>
                <a:path h="171450" w="607441">
                  <a:moveTo>
                    <a:pt x="0" y="0"/>
                  </a:moveTo>
                  <a:lnTo>
                    <a:pt x="607441" y="0"/>
                  </a:lnTo>
                  <a:lnTo>
                    <a:pt x="607441" y="171450"/>
                  </a:lnTo>
                  <a:lnTo>
                    <a:pt x="0" y="17145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4190365" y="3498469"/>
              <a:ext cx="369824" cy="3556"/>
            </a:xfrm>
            <a:custGeom>
              <a:avLst/>
              <a:gdLst/>
              <a:ahLst/>
              <a:cxnLst/>
              <a:rect r="r" b="b" t="t" l="l"/>
              <a:pathLst>
                <a:path h="3556" w="369824">
                  <a:moveTo>
                    <a:pt x="1778" y="0"/>
                  </a:moveTo>
                  <a:lnTo>
                    <a:pt x="368046" y="0"/>
                  </a:lnTo>
                  <a:cubicBezTo>
                    <a:pt x="369062" y="0"/>
                    <a:pt x="369824" y="762"/>
                    <a:pt x="369824" y="1778"/>
                  </a:cubicBezTo>
                  <a:cubicBezTo>
                    <a:pt x="369824" y="2794"/>
                    <a:pt x="369062" y="3556"/>
                    <a:pt x="368046" y="3556"/>
                  </a:cubicBezTo>
                  <a:lnTo>
                    <a:pt x="1778" y="3556"/>
                  </a:lnTo>
                  <a:cubicBezTo>
                    <a:pt x="762" y="3556"/>
                    <a:pt x="0" y="2794"/>
                    <a:pt x="0" y="1778"/>
                  </a:cubicBezTo>
                  <a:cubicBezTo>
                    <a:pt x="0" y="762"/>
                    <a:pt x="762" y="0"/>
                    <a:pt x="1778" y="0"/>
                  </a:cubicBezTo>
                  <a:close/>
                </a:path>
              </a:pathLst>
            </a:custGeom>
            <a:solidFill>
              <a:srgbClr val="808080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4728083" y="3498469"/>
              <a:ext cx="232156" cy="3556"/>
            </a:xfrm>
            <a:custGeom>
              <a:avLst/>
              <a:gdLst/>
              <a:ahLst/>
              <a:cxnLst/>
              <a:rect r="r" b="b" t="t" l="l"/>
              <a:pathLst>
                <a:path h="3556" w="232156">
                  <a:moveTo>
                    <a:pt x="1778" y="0"/>
                  </a:moveTo>
                  <a:lnTo>
                    <a:pt x="230378" y="0"/>
                  </a:lnTo>
                  <a:cubicBezTo>
                    <a:pt x="231394" y="0"/>
                    <a:pt x="232156" y="762"/>
                    <a:pt x="232156" y="1778"/>
                  </a:cubicBezTo>
                  <a:cubicBezTo>
                    <a:pt x="232156" y="2794"/>
                    <a:pt x="231394" y="3556"/>
                    <a:pt x="230378" y="3556"/>
                  </a:cubicBezTo>
                  <a:lnTo>
                    <a:pt x="1778" y="3556"/>
                  </a:lnTo>
                  <a:cubicBezTo>
                    <a:pt x="762" y="3556"/>
                    <a:pt x="0" y="2794"/>
                    <a:pt x="0" y="1778"/>
                  </a:cubicBezTo>
                  <a:cubicBezTo>
                    <a:pt x="0" y="762"/>
                    <a:pt x="762" y="0"/>
                    <a:pt x="1778" y="0"/>
                  </a:cubicBezTo>
                  <a:close/>
                </a:path>
              </a:pathLst>
            </a:custGeom>
            <a:solidFill>
              <a:srgbClr val="808080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5128260" y="3498469"/>
              <a:ext cx="575183" cy="3556"/>
            </a:xfrm>
            <a:custGeom>
              <a:avLst/>
              <a:gdLst/>
              <a:ahLst/>
              <a:cxnLst/>
              <a:rect r="r" b="b" t="t" l="l"/>
              <a:pathLst>
                <a:path h="3556" w="575183">
                  <a:moveTo>
                    <a:pt x="1778" y="0"/>
                  </a:moveTo>
                  <a:lnTo>
                    <a:pt x="573405" y="0"/>
                  </a:lnTo>
                  <a:cubicBezTo>
                    <a:pt x="574421" y="0"/>
                    <a:pt x="575183" y="762"/>
                    <a:pt x="575183" y="1778"/>
                  </a:cubicBezTo>
                  <a:cubicBezTo>
                    <a:pt x="575183" y="2794"/>
                    <a:pt x="574421" y="3556"/>
                    <a:pt x="573405" y="3556"/>
                  </a:cubicBezTo>
                  <a:lnTo>
                    <a:pt x="1778" y="3556"/>
                  </a:lnTo>
                  <a:cubicBezTo>
                    <a:pt x="762" y="3556"/>
                    <a:pt x="0" y="2794"/>
                    <a:pt x="0" y="1778"/>
                  </a:cubicBezTo>
                  <a:cubicBezTo>
                    <a:pt x="0" y="762"/>
                    <a:pt x="762" y="0"/>
                    <a:pt x="1778" y="0"/>
                  </a:cubicBezTo>
                  <a:close/>
                </a:path>
              </a:pathLst>
            </a:custGeom>
            <a:solidFill>
              <a:srgbClr val="808080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5871464" y="3498469"/>
              <a:ext cx="232156" cy="3556"/>
            </a:xfrm>
            <a:custGeom>
              <a:avLst/>
              <a:gdLst/>
              <a:ahLst/>
              <a:cxnLst/>
              <a:rect r="r" b="b" t="t" l="l"/>
              <a:pathLst>
                <a:path h="3556" w="232156">
                  <a:moveTo>
                    <a:pt x="1778" y="0"/>
                  </a:moveTo>
                  <a:lnTo>
                    <a:pt x="230378" y="0"/>
                  </a:lnTo>
                  <a:cubicBezTo>
                    <a:pt x="231394" y="0"/>
                    <a:pt x="232156" y="762"/>
                    <a:pt x="232156" y="1778"/>
                  </a:cubicBezTo>
                  <a:cubicBezTo>
                    <a:pt x="232156" y="2794"/>
                    <a:pt x="231394" y="3556"/>
                    <a:pt x="230378" y="3556"/>
                  </a:cubicBezTo>
                  <a:lnTo>
                    <a:pt x="1778" y="3556"/>
                  </a:lnTo>
                  <a:cubicBezTo>
                    <a:pt x="762" y="3556"/>
                    <a:pt x="0" y="2794"/>
                    <a:pt x="0" y="1778"/>
                  </a:cubicBezTo>
                  <a:cubicBezTo>
                    <a:pt x="0" y="762"/>
                    <a:pt x="762" y="0"/>
                    <a:pt x="1778" y="0"/>
                  </a:cubicBezTo>
                  <a:close/>
                </a:path>
              </a:pathLst>
            </a:custGeom>
            <a:solidFill>
              <a:srgbClr val="808080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6271514" y="3498469"/>
              <a:ext cx="575183" cy="3556"/>
            </a:xfrm>
            <a:custGeom>
              <a:avLst/>
              <a:gdLst/>
              <a:ahLst/>
              <a:cxnLst/>
              <a:rect r="r" b="b" t="t" l="l"/>
              <a:pathLst>
                <a:path h="3556" w="575183">
                  <a:moveTo>
                    <a:pt x="1778" y="0"/>
                  </a:moveTo>
                  <a:lnTo>
                    <a:pt x="573405" y="0"/>
                  </a:lnTo>
                  <a:cubicBezTo>
                    <a:pt x="574421" y="0"/>
                    <a:pt x="575183" y="762"/>
                    <a:pt x="575183" y="1778"/>
                  </a:cubicBezTo>
                  <a:cubicBezTo>
                    <a:pt x="575183" y="2794"/>
                    <a:pt x="574421" y="3556"/>
                    <a:pt x="573405" y="3556"/>
                  </a:cubicBezTo>
                  <a:lnTo>
                    <a:pt x="1778" y="3556"/>
                  </a:lnTo>
                  <a:cubicBezTo>
                    <a:pt x="762" y="3556"/>
                    <a:pt x="0" y="2794"/>
                    <a:pt x="0" y="1778"/>
                  </a:cubicBezTo>
                  <a:cubicBezTo>
                    <a:pt x="0" y="762"/>
                    <a:pt x="762" y="0"/>
                    <a:pt x="1778" y="0"/>
                  </a:cubicBezTo>
                  <a:close/>
                </a:path>
              </a:pathLst>
            </a:custGeom>
            <a:solidFill>
              <a:srgbClr val="80808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7014718" y="3498469"/>
              <a:ext cx="232156" cy="3556"/>
            </a:xfrm>
            <a:custGeom>
              <a:avLst/>
              <a:gdLst/>
              <a:ahLst/>
              <a:cxnLst/>
              <a:rect r="r" b="b" t="t" l="l"/>
              <a:pathLst>
                <a:path h="3556" w="232156">
                  <a:moveTo>
                    <a:pt x="1778" y="0"/>
                  </a:moveTo>
                  <a:lnTo>
                    <a:pt x="230378" y="0"/>
                  </a:lnTo>
                  <a:cubicBezTo>
                    <a:pt x="231394" y="0"/>
                    <a:pt x="232156" y="762"/>
                    <a:pt x="232156" y="1778"/>
                  </a:cubicBezTo>
                  <a:cubicBezTo>
                    <a:pt x="232156" y="2794"/>
                    <a:pt x="231394" y="3556"/>
                    <a:pt x="230378" y="3556"/>
                  </a:cubicBezTo>
                  <a:lnTo>
                    <a:pt x="1778" y="3556"/>
                  </a:lnTo>
                  <a:cubicBezTo>
                    <a:pt x="762" y="3556"/>
                    <a:pt x="0" y="2794"/>
                    <a:pt x="0" y="1778"/>
                  </a:cubicBezTo>
                  <a:cubicBezTo>
                    <a:pt x="0" y="762"/>
                    <a:pt x="762" y="0"/>
                    <a:pt x="1778" y="0"/>
                  </a:cubicBezTo>
                  <a:close/>
                </a:path>
              </a:pathLst>
            </a:custGeom>
            <a:solidFill>
              <a:srgbClr val="808080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7414895" y="3498469"/>
              <a:ext cx="575183" cy="3556"/>
            </a:xfrm>
            <a:custGeom>
              <a:avLst/>
              <a:gdLst/>
              <a:ahLst/>
              <a:cxnLst/>
              <a:rect r="r" b="b" t="t" l="l"/>
              <a:pathLst>
                <a:path h="3556" w="575183">
                  <a:moveTo>
                    <a:pt x="1778" y="0"/>
                  </a:moveTo>
                  <a:lnTo>
                    <a:pt x="573405" y="0"/>
                  </a:lnTo>
                  <a:cubicBezTo>
                    <a:pt x="574421" y="0"/>
                    <a:pt x="575183" y="762"/>
                    <a:pt x="575183" y="1778"/>
                  </a:cubicBezTo>
                  <a:cubicBezTo>
                    <a:pt x="575183" y="2794"/>
                    <a:pt x="574421" y="3556"/>
                    <a:pt x="573405" y="3556"/>
                  </a:cubicBezTo>
                  <a:lnTo>
                    <a:pt x="1778" y="3556"/>
                  </a:lnTo>
                  <a:cubicBezTo>
                    <a:pt x="762" y="3556"/>
                    <a:pt x="0" y="2794"/>
                    <a:pt x="0" y="1778"/>
                  </a:cubicBezTo>
                  <a:cubicBezTo>
                    <a:pt x="0" y="762"/>
                    <a:pt x="762" y="0"/>
                    <a:pt x="1778" y="0"/>
                  </a:cubicBezTo>
                  <a:close/>
                </a:path>
              </a:pathLst>
            </a:custGeom>
            <a:solidFill>
              <a:srgbClr val="808080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8158099" y="3498469"/>
              <a:ext cx="232156" cy="3556"/>
            </a:xfrm>
            <a:custGeom>
              <a:avLst/>
              <a:gdLst/>
              <a:ahLst/>
              <a:cxnLst/>
              <a:rect r="r" b="b" t="t" l="l"/>
              <a:pathLst>
                <a:path h="3556" w="232156">
                  <a:moveTo>
                    <a:pt x="1778" y="0"/>
                  </a:moveTo>
                  <a:lnTo>
                    <a:pt x="230378" y="0"/>
                  </a:lnTo>
                  <a:cubicBezTo>
                    <a:pt x="231394" y="0"/>
                    <a:pt x="232156" y="762"/>
                    <a:pt x="232156" y="1778"/>
                  </a:cubicBezTo>
                  <a:cubicBezTo>
                    <a:pt x="232156" y="2794"/>
                    <a:pt x="231394" y="3556"/>
                    <a:pt x="230378" y="3556"/>
                  </a:cubicBezTo>
                  <a:lnTo>
                    <a:pt x="1778" y="3556"/>
                  </a:lnTo>
                  <a:cubicBezTo>
                    <a:pt x="762" y="3556"/>
                    <a:pt x="0" y="2794"/>
                    <a:pt x="0" y="1778"/>
                  </a:cubicBezTo>
                  <a:cubicBezTo>
                    <a:pt x="0" y="762"/>
                    <a:pt x="762" y="0"/>
                    <a:pt x="1778" y="0"/>
                  </a:cubicBezTo>
                  <a:close/>
                </a:path>
              </a:pathLst>
            </a:custGeom>
            <a:solidFill>
              <a:srgbClr val="80808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8558149" y="3498469"/>
              <a:ext cx="575183" cy="3556"/>
            </a:xfrm>
            <a:custGeom>
              <a:avLst/>
              <a:gdLst/>
              <a:ahLst/>
              <a:cxnLst/>
              <a:rect r="r" b="b" t="t" l="l"/>
              <a:pathLst>
                <a:path h="3556" w="575183">
                  <a:moveTo>
                    <a:pt x="1778" y="0"/>
                  </a:moveTo>
                  <a:lnTo>
                    <a:pt x="573405" y="0"/>
                  </a:lnTo>
                  <a:cubicBezTo>
                    <a:pt x="574421" y="0"/>
                    <a:pt x="575183" y="762"/>
                    <a:pt x="575183" y="1778"/>
                  </a:cubicBezTo>
                  <a:cubicBezTo>
                    <a:pt x="575183" y="2794"/>
                    <a:pt x="574421" y="3556"/>
                    <a:pt x="573405" y="3556"/>
                  </a:cubicBezTo>
                  <a:lnTo>
                    <a:pt x="1778" y="3556"/>
                  </a:lnTo>
                  <a:cubicBezTo>
                    <a:pt x="762" y="3556"/>
                    <a:pt x="0" y="2794"/>
                    <a:pt x="0" y="1778"/>
                  </a:cubicBezTo>
                  <a:cubicBezTo>
                    <a:pt x="0" y="762"/>
                    <a:pt x="762" y="0"/>
                    <a:pt x="1778" y="0"/>
                  </a:cubicBezTo>
                  <a:close/>
                </a:path>
              </a:pathLst>
            </a:custGeom>
            <a:solidFill>
              <a:srgbClr val="808080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9301353" y="3498469"/>
              <a:ext cx="232156" cy="3556"/>
            </a:xfrm>
            <a:custGeom>
              <a:avLst/>
              <a:gdLst/>
              <a:ahLst/>
              <a:cxnLst/>
              <a:rect r="r" b="b" t="t" l="l"/>
              <a:pathLst>
                <a:path h="3556" w="232156">
                  <a:moveTo>
                    <a:pt x="1778" y="0"/>
                  </a:moveTo>
                  <a:lnTo>
                    <a:pt x="230378" y="0"/>
                  </a:lnTo>
                  <a:cubicBezTo>
                    <a:pt x="231395" y="0"/>
                    <a:pt x="232157" y="762"/>
                    <a:pt x="232157" y="1778"/>
                  </a:cubicBezTo>
                  <a:cubicBezTo>
                    <a:pt x="232157" y="2794"/>
                    <a:pt x="231395" y="3556"/>
                    <a:pt x="230378" y="3556"/>
                  </a:cubicBezTo>
                  <a:lnTo>
                    <a:pt x="1778" y="3556"/>
                  </a:lnTo>
                  <a:cubicBezTo>
                    <a:pt x="762" y="3556"/>
                    <a:pt x="0" y="2794"/>
                    <a:pt x="0" y="1778"/>
                  </a:cubicBezTo>
                  <a:cubicBezTo>
                    <a:pt x="0" y="762"/>
                    <a:pt x="762" y="0"/>
                    <a:pt x="1778" y="0"/>
                  </a:cubicBezTo>
                  <a:close/>
                </a:path>
              </a:pathLst>
            </a:custGeom>
            <a:solidFill>
              <a:srgbClr val="808080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9701530" y="3498469"/>
              <a:ext cx="369824" cy="3556"/>
            </a:xfrm>
            <a:custGeom>
              <a:avLst/>
              <a:gdLst/>
              <a:ahLst/>
              <a:cxnLst/>
              <a:rect r="r" b="b" t="t" l="l"/>
              <a:pathLst>
                <a:path h="3556" w="369824">
                  <a:moveTo>
                    <a:pt x="1778" y="0"/>
                  </a:moveTo>
                  <a:lnTo>
                    <a:pt x="368046" y="0"/>
                  </a:lnTo>
                  <a:cubicBezTo>
                    <a:pt x="369062" y="0"/>
                    <a:pt x="369823" y="762"/>
                    <a:pt x="369823" y="1778"/>
                  </a:cubicBezTo>
                  <a:cubicBezTo>
                    <a:pt x="369823" y="2794"/>
                    <a:pt x="369062" y="3556"/>
                    <a:pt x="368046" y="3556"/>
                  </a:cubicBezTo>
                  <a:lnTo>
                    <a:pt x="1778" y="3556"/>
                  </a:lnTo>
                  <a:cubicBezTo>
                    <a:pt x="762" y="3556"/>
                    <a:pt x="0" y="2794"/>
                    <a:pt x="0" y="1778"/>
                  </a:cubicBezTo>
                  <a:cubicBezTo>
                    <a:pt x="0" y="762"/>
                    <a:pt x="762" y="0"/>
                    <a:pt x="1778" y="0"/>
                  </a:cubicBezTo>
                  <a:close/>
                </a:path>
              </a:pathLst>
            </a:custGeom>
            <a:solidFill>
              <a:srgbClr val="808080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9667875" y="851535"/>
              <a:ext cx="262001" cy="171450"/>
            </a:xfrm>
            <a:custGeom>
              <a:avLst/>
              <a:gdLst/>
              <a:ahLst/>
              <a:cxnLst/>
              <a:rect r="r" b="b" t="t" l="l"/>
              <a:pathLst>
                <a:path h="171450" w="262001">
                  <a:moveTo>
                    <a:pt x="0" y="0"/>
                  </a:moveTo>
                  <a:lnTo>
                    <a:pt x="262001" y="0"/>
                  </a:lnTo>
                  <a:lnTo>
                    <a:pt x="262001" y="171450"/>
                  </a:lnTo>
                  <a:lnTo>
                    <a:pt x="0" y="17145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9293733" y="1100709"/>
              <a:ext cx="643128" cy="171450"/>
            </a:xfrm>
            <a:custGeom>
              <a:avLst/>
              <a:gdLst/>
              <a:ahLst/>
              <a:cxnLst/>
              <a:rect r="r" b="b" t="t" l="l"/>
              <a:pathLst>
                <a:path h="171450" w="643128">
                  <a:moveTo>
                    <a:pt x="0" y="0"/>
                  </a:moveTo>
                  <a:lnTo>
                    <a:pt x="643128" y="0"/>
                  </a:lnTo>
                  <a:lnTo>
                    <a:pt x="643128" y="171450"/>
                  </a:lnTo>
                  <a:lnTo>
                    <a:pt x="0" y="17145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4190365" y="1054354"/>
              <a:ext cx="369824" cy="3556"/>
            </a:xfrm>
            <a:custGeom>
              <a:avLst/>
              <a:gdLst/>
              <a:ahLst/>
              <a:cxnLst/>
              <a:rect r="r" b="b" t="t" l="l"/>
              <a:pathLst>
                <a:path h="3556" w="369824">
                  <a:moveTo>
                    <a:pt x="1778" y="0"/>
                  </a:moveTo>
                  <a:lnTo>
                    <a:pt x="368046" y="0"/>
                  </a:lnTo>
                  <a:cubicBezTo>
                    <a:pt x="369062" y="0"/>
                    <a:pt x="369824" y="762"/>
                    <a:pt x="369824" y="1778"/>
                  </a:cubicBezTo>
                  <a:cubicBezTo>
                    <a:pt x="369824" y="2794"/>
                    <a:pt x="369062" y="3556"/>
                    <a:pt x="368046" y="3556"/>
                  </a:cubicBezTo>
                  <a:lnTo>
                    <a:pt x="1778" y="3556"/>
                  </a:lnTo>
                  <a:cubicBezTo>
                    <a:pt x="762" y="3556"/>
                    <a:pt x="0" y="2794"/>
                    <a:pt x="0" y="1778"/>
                  </a:cubicBezTo>
                  <a:cubicBezTo>
                    <a:pt x="0" y="762"/>
                    <a:pt x="762" y="0"/>
                    <a:pt x="1778" y="0"/>
                  </a:cubicBezTo>
                  <a:close/>
                </a:path>
              </a:pathLst>
            </a:custGeom>
            <a:solidFill>
              <a:srgbClr val="808080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4728083" y="1054354"/>
              <a:ext cx="232156" cy="3556"/>
            </a:xfrm>
            <a:custGeom>
              <a:avLst/>
              <a:gdLst/>
              <a:ahLst/>
              <a:cxnLst/>
              <a:rect r="r" b="b" t="t" l="l"/>
              <a:pathLst>
                <a:path h="3556" w="232156">
                  <a:moveTo>
                    <a:pt x="1778" y="0"/>
                  </a:moveTo>
                  <a:lnTo>
                    <a:pt x="230378" y="0"/>
                  </a:lnTo>
                  <a:cubicBezTo>
                    <a:pt x="231394" y="0"/>
                    <a:pt x="232156" y="762"/>
                    <a:pt x="232156" y="1778"/>
                  </a:cubicBezTo>
                  <a:cubicBezTo>
                    <a:pt x="232156" y="2794"/>
                    <a:pt x="231394" y="3556"/>
                    <a:pt x="230378" y="3556"/>
                  </a:cubicBezTo>
                  <a:lnTo>
                    <a:pt x="1778" y="3556"/>
                  </a:lnTo>
                  <a:cubicBezTo>
                    <a:pt x="762" y="3556"/>
                    <a:pt x="0" y="2794"/>
                    <a:pt x="0" y="1778"/>
                  </a:cubicBezTo>
                  <a:cubicBezTo>
                    <a:pt x="0" y="762"/>
                    <a:pt x="762" y="0"/>
                    <a:pt x="1778" y="0"/>
                  </a:cubicBezTo>
                  <a:close/>
                </a:path>
              </a:pathLst>
            </a:custGeom>
            <a:solidFill>
              <a:srgbClr val="808080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5128260" y="1054354"/>
              <a:ext cx="575183" cy="3556"/>
            </a:xfrm>
            <a:custGeom>
              <a:avLst/>
              <a:gdLst/>
              <a:ahLst/>
              <a:cxnLst/>
              <a:rect r="r" b="b" t="t" l="l"/>
              <a:pathLst>
                <a:path h="3556" w="575183">
                  <a:moveTo>
                    <a:pt x="1778" y="0"/>
                  </a:moveTo>
                  <a:lnTo>
                    <a:pt x="573405" y="0"/>
                  </a:lnTo>
                  <a:cubicBezTo>
                    <a:pt x="574421" y="0"/>
                    <a:pt x="575183" y="762"/>
                    <a:pt x="575183" y="1778"/>
                  </a:cubicBezTo>
                  <a:cubicBezTo>
                    <a:pt x="575183" y="2794"/>
                    <a:pt x="574421" y="3556"/>
                    <a:pt x="573405" y="3556"/>
                  </a:cubicBezTo>
                  <a:lnTo>
                    <a:pt x="1778" y="3556"/>
                  </a:lnTo>
                  <a:cubicBezTo>
                    <a:pt x="762" y="3556"/>
                    <a:pt x="0" y="2794"/>
                    <a:pt x="0" y="1778"/>
                  </a:cubicBezTo>
                  <a:cubicBezTo>
                    <a:pt x="0" y="762"/>
                    <a:pt x="762" y="0"/>
                    <a:pt x="1778" y="0"/>
                  </a:cubicBezTo>
                  <a:close/>
                </a:path>
              </a:pathLst>
            </a:custGeom>
            <a:solidFill>
              <a:srgbClr val="808080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5871464" y="1054354"/>
              <a:ext cx="232156" cy="3556"/>
            </a:xfrm>
            <a:custGeom>
              <a:avLst/>
              <a:gdLst/>
              <a:ahLst/>
              <a:cxnLst/>
              <a:rect r="r" b="b" t="t" l="l"/>
              <a:pathLst>
                <a:path h="3556" w="232156">
                  <a:moveTo>
                    <a:pt x="1778" y="0"/>
                  </a:moveTo>
                  <a:lnTo>
                    <a:pt x="230378" y="0"/>
                  </a:lnTo>
                  <a:cubicBezTo>
                    <a:pt x="231394" y="0"/>
                    <a:pt x="232156" y="762"/>
                    <a:pt x="232156" y="1778"/>
                  </a:cubicBezTo>
                  <a:cubicBezTo>
                    <a:pt x="232156" y="2794"/>
                    <a:pt x="231394" y="3556"/>
                    <a:pt x="230378" y="3556"/>
                  </a:cubicBezTo>
                  <a:lnTo>
                    <a:pt x="1778" y="3556"/>
                  </a:lnTo>
                  <a:cubicBezTo>
                    <a:pt x="762" y="3556"/>
                    <a:pt x="0" y="2794"/>
                    <a:pt x="0" y="1778"/>
                  </a:cubicBezTo>
                  <a:cubicBezTo>
                    <a:pt x="0" y="762"/>
                    <a:pt x="762" y="0"/>
                    <a:pt x="1778" y="0"/>
                  </a:cubicBezTo>
                  <a:close/>
                </a:path>
              </a:pathLst>
            </a:custGeom>
            <a:solidFill>
              <a:srgbClr val="808080"/>
            </a:solid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6271514" y="1054354"/>
              <a:ext cx="575183" cy="3556"/>
            </a:xfrm>
            <a:custGeom>
              <a:avLst/>
              <a:gdLst/>
              <a:ahLst/>
              <a:cxnLst/>
              <a:rect r="r" b="b" t="t" l="l"/>
              <a:pathLst>
                <a:path h="3556" w="575183">
                  <a:moveTo>
                    <a:pt x="1778" y="0"/>
                  </a:moveTo>
                  <a:lnTo>
                    <a:pt x="573405" y="0"/>
                  </a:lnTo>
                  <a:cubicBezTo>
                    <a:pt x="574421" y="0"/>
                    <a:pt x="575183" y="762"/>
                    <a:pt x="575183" y="1778"/>
                  </a:cubicBezTo>
                  <a:cubicBezTo>
                    <a:pt x="575183" y="2794"/>
                    <a:pt x="574421" y="3556"/>
                    <a:pt x="573405" y="3556"/>
                  </a:cubicBezTo>
                  <a:lnTo>
                    <a:pt x="1778" y="3556"/>
                  </a:lnTo>
                  <a:cubicBezTo>
                    <a:pt x="762" y="3556"/>
                    <a:pt x="0" y="2794"/>
                    <a:pt x="0" y="1778"/>
                  </a:cubicBezTo>
                  <a:cubicBezTo>
                    <a:pt x="0" y="762"/>
                    <a:pt x="762" y="0"/>
                    <a:pt x="1778" y="0"/>
                  </a:cubicBezTo>
                  <a:close/>
                </a:path>
              </a:pathLst>
            </a:custGeom>
            <a:solidFill>
              <a:srgbClr val="808080"/>
            </a:solid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7014718" y="1054354"/>
              <a:ext cx="232156" cy="3556"/>
            </a:xfrm>
            <a:custGeom>
              <a:avLst/>
              <a:gdLst/>
              <a:ahLst/>
              <a:cxnLst/>
              <a:rect r="r" b="b" t="t" l="l"/>
              <a:pathLst>
                <a:path h="3556" w="232156">
                  <a:moveTo>
                    <a:pt x="1778" y="0"/>
                  </a:moveTo>
                  <a:lnTo>
                    <a:pt x="230378" y="0"/>
                  </a:lnTo>
                  <a:cubicBezTo>
                    <a:pt x="231394" y="0"/>
                    <a:pt x="232156" y="762"/>
                    <a:pt x="232156" y="1778"/>
                  </a:cubicBezTo>
                  <a:cubicBezTo>
                    <a:pt x="232156" y="2794"/>
                    <a:pt x="231394" y="3556"/>
                    <a:pt x="230378" y="3556"/>
                  </a:cubicBezTo>
                  <a:lnTo>
                    <a:pt x="1778" y="3556"/>
                  </a:lnTo>
                  <a:cubicBezTo>
                    <a:pt x="762" y="3556"/>
                    <a:pt x="0" y="2794"/>
                    <a:pt x="0" y="1778"/>
                  </a:cubicBezTo>
                  <a:cubicBezTo>
                    <a:pt x="0" y="762"/>
                    <a:pt x="762" y="0"/>
                    <a:pt x="1778" y="0"/>
                  </a:cubicBezTo>
                  <a:close/>
                </a:path>
              </a:pathLst>
            </a:custGeom>
            <a:solidFill>
              <a:srgbClr val="808080"/>
            </a:solidFill>
          </p:spPr>
        </p:sp>
        <p:sp>
          <p:nvSpPr>
            <p:cNvPr name="Freeform 28" id="28"/>
            <p:cNvSpPr/>
            <p:nvPr/>
          </p:nvSpPr>
          <p:spPr>
            <a:xfrm flipH="false" flipV="false" rot="0">
              <a:off x="7414895" y="1054354"/>
              <a:ext cx="575183" cy="3556"/>
            </a:xfrm>
            <a:custGeom>
              <a:avLst/>
              <a:gdLst/>
              <a:ahLst/>
              <a:cxnLst/>
              <a:rect r="r" b="b" t="t" l="l"/>
              <a:pathLst>
                <a:path h="3556" w="575183">
                  <a:moveTo>
                    <a:pt x="1778" y="0"/>
                  </a:moveTo>
                  <a:lnTo>
                    <a:pt x="573405" y="0"/>
                  </a:lnTo>
                  <a:cubicBezTo>
                    <a:pt x="574421" y="0"/>
                    <a:pt x="575183" y="762"/>
                    <a:pt x="575183" y="1778"/>
                  </a:cubicBezTo>
                  <a:cubicBezTo>
                    <a:pt x="575183" y="2794"/>
                    <a:pt x="574421" y="3556"/>
                    <a:pt x="573405" y="3556"/>
                  </a:cubicBezTo>
                  <a:lnTo>
                    <a:pt x="1778" y="3556"/>
                  </a:lnTo>
                  <a:cubicBezTo>
                    <a:pt x="762" y="3556"/>
                    <a:pt x="0" y="2794"/>
                    <a:pt x="0" y="1778"/>
                  </a:cubicBezTo>
                  <a:cubicBezTo>
                    <a:pt x="0" y="762"/>
                    <a:pt x="762" y="0"/>
                    <a:pt x="1778" y="0"/>
                  </a:cubicBezTo>
                  <a:close/>
                </a:path>
              </a:pathLst>
            </a:custGeom>
            <a:solidFill>
              <a:srgbClr val="808080"/>
            </a:solid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8158099" y="1054354"/>
              <a:ext cx="232156" cy="3556"/>
            </a:xfrm>
            <a:custGeom>
              <a:avLst/>
              <a:gdLst/>
              <a:ahLst/>
              <a:cxnLst/>
              <a:rect r="r" b="b" t="t" l="l"/>
              <a:pathLst>
                <a:path h="3556" w="232156">
                  <a:moveTo>
                    <a:pt x="1778" y="0"/>
                  </a:moveTo>
                  <a:lnTo>
                    <a:pt x="230378" y="0"/>
                  </a:lnTo>
                  <a:cubicBezTo>
                    <a:pt x="231394" y="0"/>
                    <a:pt x="232156" y="762"/>
                    <a:pt x="232156" y="1778"/>
                  </a:cubicBezTo>
                  <a:cubicBezTo>
                    <a:pt x="232156" y="2794"/>
                    <a:pt x="231394" y="3556"/>
                    <a:pt x="230378" y="3556"/>
                  </a:cubicBezTo>
                  <a:lnTo>
                    <a:pt x="1778" y="3556"/>
                  </a:lnTo>
                  <a:cubicBezTo>
                    <a:pt x="762" y="3556"/>
                    <a:pt x="0" y="2794"/>
                    <a:pt x="0" y="1778"/>
                  </a:cubicBezTo>
                  <a:cubicBezTo>
                    <a:pt x="0" y="762"/>
                    <a:pt x="762" y="0"/>
                    <a:pt x="1778" y="0"/>
                  </a:cubicBezTo>
                  <a:close/>
                </a:path>
              </a:pathLst>
            </a:custGeom>
            <a:solidFill>
              <a:srgbClr val="808080"/>
            </a:solid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8558149" y="1054354"/>
              <a:ext cx="575183" cy="3556"/>
            </a:xfrm>
            <a:custGeom>
              <a:avLst/>
              <a:gdLst/>
              <a:ahLst/>
              <a:cxnLst/>
              <a:rect r="r" b="b" t="t" l="l"/>
              <a:pathLst>
                <a:path h="3556" w="575183">
                  <a:moveTo>
                    <a:pt x="1778" y="0"/>
                  </a:moveTo>
                  <a:lnTo>
                    <a:pt x="573405" y="0"/>
                  </a:lnTo>
                  <a:cubicBezTo>
                    <a:pt x="574421" y="0"/>
                    <a:pt x="575183" y="762"/>
                    <a:pt x="575183" y="1778"/>
                  </a:cubicBezTo>
                  <a:cubicBezTo>
                    <a:pt x="575183" y="2794"/>
                    <a:pt x="574421" y="3556"/>
                    <a:pt x="573405" y="3556"/>
                  </a:cubicBezTo>
                  <a:lnTo>
                    <a:pt x="1778" y="3556"/>
                  </a:lnTo>
                  <a:cubicBezTo>
                    <a:pt x="762" y="3556"/>
                    <a:pt x="0" y="2794"/>
                    <a:pt x="0" y="1778"/>
                  </a:cubicBezTo>
                  <a:cubicBezTo>
                    <a:pt x="0" y="762"/>
                    <a:pt x="762" y="0"/>
                    <a:pt x="1778" y="0"/>
                  </a:cubicBezTo>
                  <a:close/>
                </a:path>
              </a:pathLst>
            </a:custGeom>
            <a:solidFill>
              <a:srgbClr val="808080"/>
            </a:solid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9301353" y="1054354"/>
              <a:ext cx="232156" cy="3556"/>
            </a:xfrm>
            <a:custGeom>
              <a:avLst/>
              <a:gdLst/>
              <a:ahLst/>
              <a:cxnLst/>
              <a:rect r="r" b="b" t="t" l="l"/>
              <a:pathLst>
                <a:path h="3556" w="232156">
                  <a:moveTo>
                    <a:pt x="1778" y="0"/>
                  </a:moveTo>
                  <a:lnTo>
                    <a:pt x="230378" y="0"/>
                  </a:lnTo>
                  <a:cubicBezTo>
                    <a:pt x="231395" y="0"/>
                    <a:pt x="232157" y="762"/>
                    <a:pt x="232157" y="1778"/>
                  </a:cubicBezTo>
                  <a:cubicBezTo>
                    <a:pt x="232157" y="2794"/>
                    <a:pt x="231395" y="3556"/>
                    <a:pt x="230378" y="3556"/>
                  </a:cubicBezTo>
                  <a:lnTo>
                    <a:pt x="1778" y="3556"/>
                  </a:lnTo>
                  <a:cubicBezTo>
                    <a:pt x="762" y="3556"/>
                    <a:pt x="0" y="2794"/>
                    <a:pt x="0" y="1778"/>
                  </a:cubicBezTo>
                  <a:cubicBezTo>
                    <a:pt x="0" y="762"/>
                    <a:pt x="762" y="0"/>
                    <a:pt x="1778" y="0"/>
                  </a:cubicBezTo>
                  <a:close/>
                </a:path>
              </a:pathLst>
            </a:custGeom>
            <a:solidFill>
              <a:srgbClr val="808080"/>
            </a:solid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9701530" y="1054354"/>
              <a:ext cx="369824" cy="3556"/>
            </a:xfrm>
            <a:custGeom>
              <a:avLst/>
              <a:gdLst/>
              <a:ahLst/>
              <a:cxnLst/>
              <a:rect r="r" b="b" t="t" l="l"/>
              <a:pathLst>
                <a:path h="3556" w="369824">
                  <a:moveTo>
                    <a:pt x="1778" y="0"/>
                  </a:moveTo>
                  <a:lnTo>
                    <a:pt x="368046" y="0"/>
                  </a:lnTo>
                  <a:cubicBezTo>
                    <a:pt x="369062" y="0"/>
                    <a:pt x="369823" y="762"/>
                    <a:pt x="369823" y="1778"/>
                  </a:cubicBezTo>
                  <a:cubicBezTo>
                    <a:pt x="369823" y="2794"/>
                    <a:pt x="369062" y="3556"/>
                    <a:pt x="368046" y="3556"/>
                  </a:cubicBezTo>
                  <a:lnTo>
                    <a:pt x="1778" y="3556"/>
                  </a:lnTo>
                  <a:cubicBezTo>
                    <a:pt x="762" y="3556"/>
                    <a:pt x="0" y="2794"/>
                    <a:pt x="0" y="1778"/>
                  </a:cubicBezTo>
                  <a:cubicBezTo>
                    <a:pt x="0" y="762"/>
                    <a:pt x="762" y="0"/>
                    <a:pt x="1778" y="0"/>
                  </a:cubicBezTo>
                  <a:close/>
                </a:path>
              </a:pathLst>
            </a:custGeom>
            <a:solidFill>
              <a:srgbClr val="808080"/>
            </a:solid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63500" y="63500"/>
              <a:ext cx="10690860" cy="1778"/>
            </a:xfrm>
            <a:custGeom>
              <a:avLst/>
              <a:gdLst/>
              <a:ahLst/>
              <a:cxnLst/>
              <a:rect r="r" b="b" t="t" l="l"/>
              <a:pathLst>
                <a:path h="1778" w="10690860">
                  <a:moveTo>
                    <a:pt x="0" y="0"/>
                  </a:moveTo>
                  <a:lnTo>
                    <a:pt x="0" y="1778"/>
                  </a:lnTo>
                  <a:lnTo>
                    <a:pt x="10690860" y="1778"/>
                  </a:lnTo>
                  <a:lnTo>
                    <a:pt x="1069086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4" id="34"/>
            <p:cNvSpPr/>
            <p:nvPr/>
          </p:nvSpPr>
          <p:spPr>
            <a:xfrm flipH="false" flipV="false" rot="0">
              <a:off x="63500" y="7623810"/>
              <a:ext cx="10690860" cy="1778"/>
            </a:xfrm>
            <a:custGeom>
              <a:avLst/>
              <a:gdLst/>
              <a:ahLst/>
              <a:cxnLst/>
              <a:rect r="r" b="b" t="t" l="l"/>
              <a:pathLst>
                <a:path h="1778" w="10690860">
                  <a:moveTo>
                    <a:pt x="0" y="0"/>
                  </a:moveTo>
                  <a:lnTo>
                    <a:pt x="0" y="1778"/>
                  </a:lnTo>
                  <a:lnTo>
                    <a:pt x="10690860" y="1778"/>
                  </a:lnTo>
                  <a:lnTo>
                    <a:pt x="1069086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5" id="35"/>
            <p:cNvSpPr/>
            <p:nvPr/>
          </p:nvSpPr>
          <p:spPr>
            <a:xfrm flipH="false" flipV="false" rot="0">
              <a:off x="9418193" y="142113"/>
              <a:ext cx="1259967" cy="421640"/>
            </a:xfrm>
            <a:custGeom>
              <a:avLst/>
              <a:gdLst/>
              <a:ahLst/>
              <a:cxnLst/>
              <a:rect r="r" b="b" t="t" l="l"/>
              <a:pathLst>
                <a:path h="421640" w="1259967">
                  <a:moveTo>
                    <a:pt x="0" y="0"/>
                  </a:moveTo>
                  <a:lnTo>
                    <a:pt x="1259968" y="0"/>
                  </a:lnTo>
                  <a:lnTo>
                    <a:pt x="1259968" y="421640"/>
                  </a:lnTo>
                  <a:lnTo>
                    <a:pt x="0" y="42164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36" id="36"/>
            <p:cNvSpPr/>
            <p:nvPr/>
          </p:nvSpPr>
          <p:spPr>
            <a:xfrm flipH="false" flipV="false" rot="0">
              <a:off x="398780" y="696341"/>
              <a:ext cx="309626" cy="214249"/>
            </a:xfrm>
            <a:custGeom>
              <a:avLst/>
              <a:gdLst/>
              <a:ahLst/>
              <a:cxnLst/>
              <a:rect r="r" b="b" t="t" l="l"/>
              <a:pathLst>
                <a:path h="214249" w="309626">
                  <a:moveTo>
                    <a:pt x="0" y="0"/>
                  </a:moveTo>
                  <a:lnTo>
                    <a:pt x="309626" y="0"/>
                  </a:lnTo>
                  <a:lnTo>
                    <a:pt x="309626" y="214249"/>
                  </a:lnTo>
                  <a:lnTo>
                    <a:pt x="0" y="21424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37" id="37"/>
            <p:cNvSpPr/>
            <p:nvPr/>
          </p:nvSpPr>
          <p:spPr>
            <a:xfrm flipH="false" flipV="false" rot="0">
              <a:off x="708406" y="696341"/>
              <a:ext cx="157226" cy="214249"/>
            </a:xfrm>
            <a:custGeom>
              <a:avLst/>
              <a:gdLst/>
              <a:ahLst/>
              <a:cxnLst/>
              <a:rect r="r" b="b" t="t" l="l"/>
              <a:pathLst>
                <a:path h="214249" w="157226">
                  <a:moveTo>
                    <a:pt x="0" y="0"/>
                  </a:moveTo>
                  <a:lnTo>
                    <a:pt x="157226" y="0"/>
                  </a:lnTo>
                  <a:lnTo>
                    <a:pt x="157226" y="214249"/>
                  </a:lnTo>
                  <a:lnTo>
                    <a:pt x="0" y="21424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38" id="38"/>
            <p:cNvSpPr/>
            <p:nvPr/>
          </p:nvSpPr>
          <p:spPr>
            <a:xfrm flipH="false" flipV="false" rot="0">
              <a:off x="865632" y="696341"/>
              <a:ext cx="497840" cy="214249"/>
            </a:xfrm>
            <a:custGeom>
              <a:avLst/>
              <a:gdLst/>
              <a:ahLst/>
              <a:cxnLst/>
              <a:rect r="r" b="b" t="t" l="l"/>
              <a:pathLst>
                <a:path h="214249" w="497840">
                  <a:moveTo>
                    <a:pt x="0" y="0"/>
                  </a:moveTo>
                  <a:lnTo>
                    <a:pt x="497840" y="0"/>
                  </a:lnTo>
                  <a:lnTo>
                    <a:pt x="497840" y="214249"/>
                  </a:lnTo>
                  <a:lnTo>
                    <a:pt x="0" y="21424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39" id="39"/>
            <p:cNvSpPr/>
            <p:nvPr/>
          </p:nvSpPr>
          <p:spPr>
            <a:xfrm flipH="false" flipV="false" rot="0">
              <a:off x="398780" y="4065524"/>
              <a:ext cx="309626" cy="214376"/>
            </a:xfrm>
            <a:custGeom>
              <a:avLst/>
              <a:gdLst/>
              <a:ahLst/>
              <a:cxnLst/>
              <a:rect r="r" b="b" t="t" l="l"/>
              <a:pathLst>
                <a:path h="214376" w="309626">
                  <a:moveTo>
                    <a:pt x="0" y="0"/>
                  </a:moveTo>
                  <a:lnTo>
                    <a:pt x="309626" y="0"/>
                  </a:lnTo>
                  <a:lnTo>
                    <a:pt x="309626" y="214376"/>
                  </a:lnTo>
                  <a:lnTo>
                    <a:pt x="0" y="21437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40" id="40"/>
            <p:cNvSpPr/>
            <p:nvPr/>
          </p:nvSpPr>
          <p:spPr>
            <a:xfrm flipH="false" flipV="false" rot="0">
              <a:off x="708406" y="4065524"/>
              <a:ext cx="157226" cy="214376"/>
            </a:xfrm>
            <a:custGeom>
              <a:avLst/>
              <a:gdLst/>
              <a:ahLst/>
              <a:cxnLst/>
              <a:rect r="r" b="b" t="t" l="l"/>
              <a:pathLst>
                <a:path h="214376" w="157226">
                  <a:moveTo>
                    <a:pt x="0" y="0"/>
                  </a:moveTo>
                  <a:lnTo>
                    <a:pt x="157226" y="0"/>
                  </a:lnTo>
                  <a:lnTo>
                    <a:pt x="157226" y="214376"/>
                  </a:lnTo>
                  <a:lnTo>
                    <a:pt x="0" y="21437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41" id="41"/>
            <p:cNvSpPr/>
            <p:nvPr/>
          </p:nvSpPr>
          <p:spPr>
            <a:xfrm flipH="false" flipV="false" rot="0">
              <a:off x="865632" y="4065524"/>
              <a:ext cx="497840" cy="214376"/>
            </a:xfrm>
            <a:custGeom>
              <a:avLst/>
              <a:gdLst/>
              <a:ahLst/>
              <a:cxnLst/>
              <a:rect r="r" b="b" t="t" l="l"/>
              <a:pathLst>
                <a:path h="214376" w="497840">
                  <a:moveTo>
                    <a:pt x="0" y="0"/>
                  </a:moveTo>
                  <a:lnTo>
                    <a:pt x="497840" y="0"/>
                  </a:lnTo>
                  <a:lnTo>
                    <a:pt x="497840" y="214376"/>
                  </a:lnTo>
                  <a:lnTo>
                    <a:pt x="0" y="21437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42" id="42"/>
            <p:cNvSpPr/>
            <p:nvPr/>
          </p:nvSpPr>
          <p:spPr>
            <a:xfrm flipH="false" flipV="false" rot="0">
              <a:off x="8696452" y="2745486"/>
              <a:ext cx="447802" cy="150114"/>
            </a:xfrm>
            <a:custGeom>
              <a:avLst/>
              <a:gdLst/>
              <a:ahLst/>
              <a:cxnLst/>
              <a:rect r="r" b="b" t="t" l="l"/>
              <a:pathLst>
                <a:path h="150114" w="447802">
                  <a:moveTo>
                    <a:pt x="0" y="0"/>
                  </a:moveTo>
                  <a:lnTo>
                    <a:pt x="447802" y="0"/>
                  </a:lnTo>
                  <a:lnTo>
                    <a:pt x="447802" y="150114"/>
                  </a:lnTo>
                  <a:lnTo>
                    <a:pt x="0" y="15011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43" id="43"/>
            <p:cNvSpPr/>
            <p:nvPr/>
          </p:nvSpPr>
          <p:spPr>
            <a:xfrm flipH="false" flipV="false" rot="0">
              <a:off x="8696452" y="2451989"/>
              <a:ext cx="447802" cy="150114"/>
            </a:xfrm>
            <a:custGeom>
              <a:avLst/>
              <a:gdLst/>
              <a:ahLst/>
              <a:cxnLst/>
              <a:rect r="r" b="b" t="t" l="l"/>
              <a:pathLst>
                <a:path h="150114" w="447802">
                  <a:moveTo>
                    <a:pt x="0" y="0"/>
                  </a:moveTo>
                  <a:lnTo>
                    <a:pt x="447802" y="0"/>
                  </a:lnTo>
                  <a:lnTo>
                    <a:pt x="447802" y="150114"/>
                  </a:lnTo>
                  <a:lnTo>
                    <a:pt x="0" y="150114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44" id="44"/>
          <p:cNvSpPr txBox="true"/>
          <p:nvPr/>
        </p:nvSpPr>
        <p:spPr>
          <a:xfrm rot="0">
            <a:off x="14477813" y="4329671"/>
            <a:ext cx="835103" cy="6693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668"/>
              </a:lnSpc>
            </a:pPr>
            <a:r>
              <a:rPr lang="en-US" sz="163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Укриття -3150.00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4429301" y="1003851"/>
            <a:ext cx="886065" cy="6693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668"/>
              </a:lnSpc>
            </a:pPr>
            <a:r>
              <a:rPr lang="en-US" sz="163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Дах 24000.00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4598751" y="71670"/>
            <a:ext cx="1741154" cy="649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40"/>
              </a:lnSpc>
            </a:pPr>
            <a:r>
              <a:rPr lang="en-US" sz="3742">
                <a:solidFill>
                  <a:srgbClr val="536B7B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Розрізи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2325868" y="842716"/>
            <a:ext cx="1331710" cy="330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67"/>
              </a:lnSpc>
            </a:pPr>
            <a:r>
              <a:rPr lang="en-US" sz="1905" spc="5">
                <a:solidFill>
                  <a:srgbClr val="394553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1-1 м 1:400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2325868" y="5427302"/>
            <a:ext cx="1331710" cy="330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67"/>
              </a:lnSpc>
            </a:pPr>
            <a:r>
              <a:rPr lang="en-US" sz="1905" spc="5">
                <a:solidFill>
                  <a:srgbClr val="394553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2-2 м 1:400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3616646" y="3121809"/>
            <a:ext cx="634911" cy="7508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144"/>
              </a:lnSpc>
            </a:pPr>
            <a:r>
              <a:rPr lang="en-US" sz="136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9000.00 4500.00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6604563" y="9645578"/>
            <a:ext cx="1196609" cy="4075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Page | 11</a:t>
            </a:r>
          </a:p>
          <a:p>
            <a:pPr algn="r">
              <a:lnSpc>
                <a:spcPts val="168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69621" y="0"/>
            <a:ext cx="14547206" cy="10289841"/>
            <a:chOff x="0" y="0"/>
            <a:chExt cx="14254480" cy="1008278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54480" cy="10082784"/>
            </a:xfrm>
            <a:custGeom>
              <a:avLst/>
              <a:gdLst/>
              <a:ahLst/>
              <a:cxnLst/>
              <a:rect r="r" b="b" t="t" l="l"/>
              <a:pathLst>
                <a:path h="10082784" w="14254480">
                  <a:moveTo>
                    <a:pt x="0" y="0"/>
                  </a:moveTo>
                  <a:lnTo>
                    <a:pt x="14254480" y="0"/>
                  </a:lnTo>
                  <a:lnTo>
                    <a:pt x="14254480" y="10082784"/>
                  </a:lnTo>
                  <a:lnTo>
                    <a:pt x="0" y="10082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783212" y="-86410"/>
            <a:ext cx="14720012" cy="10462648"/>
          </a:xfrm>
          <a:custGeom>
            <a:avLst/>
            <a:gdLst/>
            <a:ahLst/>
            <a:cxnLst/>
            <a:rect r="r" b="b" t="t" l="l"/>
            <a:pathLst>
              <a:path h="10462648" w="14720012">
                <a:moveTo>
                  <a:pt x="0" y="0"/>
                </a:moveTo>
                <a:lnTo>
                  <a:pt x="14720012" y="0"/>
                </a:lnTo>
                <a:lnTo>
                  <a:pt x="14720012" y="10462648"/>
                </a:lnTo>
                <a:lnTo>
                  <a:pt x="0" y="104626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277977" y="1606539"/>
            <a:ext cx="246916" cy="7258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786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L K H G F E D C B 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179972" y="9244793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914953" y="9244793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649947" y="9244793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384928" y="9244793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119923" y="9244793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854904" y="9244793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589898" y="9244793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324892" y="9244793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059873" y="9244793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708873" y="9244793"/>
            <a:ext cx="352910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630489" y="3898146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111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544702" y="4202698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111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3700607" y="4919068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110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4020972" y="5611279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108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4083651" y="6393969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108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795341" y="6821507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103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5008922" y="4624560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112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033859" y="4959493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112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176739" y="5611279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106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5246857" y="3151849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109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6457979" y="7534156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101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6469229" y="3432425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105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6673686" y="5956775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102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7027270" y="4280411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104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8331800" y="6552725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107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5483170" y="8988968"/>
            <a:ext cx="530784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2174 m²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0746787" y="58839"/>
            <a:ext cx="5672244" cy="649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40"/>
              </a:lnSpc>
            </a:pPr>
            <a:r>
              <a:rPr lang="en-US" sz="3742" spc="3">
                <a:solidFill>
                  <a:srgbClr val="536B7B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План першого поверху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5427892" y="829885"/>
            <a:ext cx="68381" cy="330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67"/>
              </a:lnSpc>
            </a:pPr>
            <a:r>
              <a:rPr lang="en-US" sz="1905">
                <a:solidFill>
                  <a:srgbClr val="394553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5204253" y="829885"/>
            <a:ext cx="911857" cy="330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67"/>
              </a:lnSpc>
            </a:pPr>
            <a:r>
              <a:rPr lang="en-US" sz="1905">
                <a:solidFill>
                  <a:srgbClr val="394553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М</a:t>
            </a:r>
            <a:r>
              <a:rPr lang="en-US" sz="1905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905">
                <a:solidFill>
                  <a:srgbClr val="394553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1:400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2086973" y="3770821"/>
            <a:ext cx="3261457" cy="3717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48"/>
              </a:lnSpc>
            </a:pPr>
            <a:r>
              <a:rPr lang="en-US" sz="2177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Експлікація приміщень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1134833" y="4182801"/>
            <a:ext cx="5149198" cy="659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30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Площа, м.кв.</a:t>
            </a:r>
          </a:p>
          <a:p>
            <a:pPr algn="l">
              <a:lnSpc>
                <a:spcPts val="2209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101Головний вхідний вестибюль із касовою зоною117 m²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1185160" y="4322393"/>
            <a:ext cx="365858" cy="2647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 spc="65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№</a:t>
            </a:r>
            <a:r>
              <a:rPr lang="en-US" sz="1361" spc="65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2836470" y="4358411"/>
            <a:ext cx="1487576" cy="2400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Найменування</a:t>
            </a:r>
            <a:r>
              <a:rPr lang="en-US" sz="136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1497827" y="4809343"/>
            <a:ext cx="1533950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та інфо-центром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1134820" y="5056078"/>
            <a:ext cx="3511639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102Центральний багатосвітній атріум із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5490519" y="5056078"/>
            <a:ext cx="565791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349 m²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1497827" y="5260262"/>
            <a:ext cx="1342998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ескалаторами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1134820" y="5507010"/>
            <a:ext cx="4003735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103Гардероб для відвідувачів та автоматична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5490519" y="5507010"/>
            <a:ext cx="565791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136 m²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1497827" y="5711195"/>
            <a:ext cx="1254878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камера схову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1134820" y="5957942"/>
            <a:ext cx="4232052" cy="4809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104Конференц-зал / Лекторій на 280 місць 105Науково-практичне кафе на 80 посадкових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5490519" y="5957942"/>
            <a:ext cx="565791" cy="4809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920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314 m² 263 m²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1497827" y="6405971"/>
            <a:ext cx="502503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місць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1134820" y="6652706"/>
            <a:ext cx="3920073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106Музейна крамниця наукової літератури,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5490519" y="6652706"/>
            <a:ext cx="468118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46 m²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11497827" y="6856904"/>
            <a:ext cx="1898524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креслень та сувенірів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11134820" y="7103639"/>
            <a:ext cx="3164912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107Тимчасова експозиція «Вступна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15490519" y="7103639"/>
            <a:ext cx="565791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502 m²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11497827" y="7336398"/>
            <a:ext cx="3721798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07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ретроспектива: Завод Більшовик — витоки інженерії»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11134820" y="7761659"/>
            <a:ext cx="3260433" cy="12124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108Санітарно-гигієнічні приміщення 109Кухня</a:t>
            </a:r>
          </a:p>
          <a:p>
            <a:pPr algn="l">
              <a:lnSpc>
                <a:spcPts val="1920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110Екскурсійна</a:t>
            </a:r>
          </a:p>
          <a:p>
            <a:pPr algn="l">
              <a:lnSpc>
                <a:spcPts val="1920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111Кімнати персоналу</a:t>
            </a:r>
          </a:p>
          <a:p>
            <a:pPr algn="l">
              <a:lnSpc>
                <a:spcPts val="1920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112Підсобні приміщення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15490519" y="7761659"/>
            <a:ext cx="565791" cy="12124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920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146 m² 145 m² 76 m² 43 m² 37 m²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16604563" y="9645578"/>
            <a:ext cx="1196609" cy="4075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Page | 12</a:t>
            </a:r>
          </a:p>
          <a:p>
            <a:pPr algn="r">
              <a:lnSpc>
                <a:spcPts val="168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69621" y="0"/>
            <a:ext cx="14547206" cy="10289841"/>
            <a:chOff x="0" y="0"/>
            <a:chExt cx="14254480" cy="1008278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54480" cy="10082784"/>
            </a:xfrm>
            <a:custGeom>
              <a:avLst/>
              <a:gdLst/>
              <a:ahLst/>
              <a:cxnLst/>
              <a:rect r="r" b="b" t="t" l="l"/>
              <a:pathLst>
                <a:path h="10082784" w="14254480">
                  <a:moveTo>
                    <a:pt x="0" y="0"/>
                  </a:moveTo>
                  <a:lnTo>
                    <a:pt x="14254480" y="0"/>
                  </a:lnTo>
                  <a:lnTo>
                    <a:pt x="14254480" y="10082784"/>
                  </a:lnTo>
                  <a:lnTo>
                    <a:pt x="0" y="10082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783212" y="-86410"/>
            <a:ext cx="14720012" cy="10462648"/>
          </a:xfrm>
          <a:custGeom>
            <a:avLst/>
            <a:gdLst/>
            <a:ahLst/>
            <a:cxnLst/>
            <a:rect r="r" b="b" t="t" l="l"/>
            <a:pathLst>
              <a:path h="10462648" w="14720012">
                <a:moveTo>
                  <a:pt x="0" y="0"/>
                </a:moveTo>
                <a:lnTo>
                  <a:pt x="14720012" y="0"/>
                </a:lnTo>
                <a:lnTo>
                  <a:pt x="14720012" y="10462648"/>
                </a:lnTo>
                <a:lnTo>
                  <a:pt x="0" y="104626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161214" y="771280"/>
            <a:ext cx="246916" cy="7258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786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L K H G F E D C B 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070155" y="9651360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805136" y="9651360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540130" y="9651360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275111" y="9651360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010106" y="9651360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745100" y="9651360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480081" y="9651360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215075" y="9651360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950057" y="9651360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599056" y="9651360"/>
            <a:ext cx="352910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807197" y="4850311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204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881955" y="4279310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201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3962700" y="3542605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201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3962700" y="5409038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204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4529658" y="6294300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204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769666" y="3790467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202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4742656" y="4196011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202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117910" y="4691554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204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124144" y="2085253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203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6421391" y="2413965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205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5238820" y="8519307"/>
            <a:ext cx="452643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858 m²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1842610" y="5422222"/>
            <a:ext cx="3261457" cy="3717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48"/>
              </a:lnSpc>
            </a:pPr>
            <a:r>
              <a:rPr lang="en-US" sz="2177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Експлікація приміщень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0940810" y="5973793"/>
            <a:ext cx="365858" cy="2647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 spc="65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№</a:t>
            </a:r>
            <a:r>
              <a:rPr lang="en-US" sz="1361" spc="65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2592107" y="6012702"/>
            <a:ext cx="1311257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Найменування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0890470" y="6256546"/>
            <a:ext cx="3892337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201Адміністративний блок музею (кабінети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1253477" y="6460731"/>
            <a:ext cx="3440406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дирекції, архів, робочі місця науковців)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0890470" y="6707479"/>
            <a:ext cx="3389406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202Санітарні вузли та технічні комірки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1253477" y="6911663"/>
            <a:ext cx="2323704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прибирального інвентарю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0890470" y="7186973"/>
            <a:ext cx="3364676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07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203Зал інтерактивного моделювання, алгоритміки та робототехніки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0890470" y="7609330"/>
            <a:ext cx="3673662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204Науково-дослідні лабораторії та зони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1253477" y="7813528"/>
            <a:ext cx="912259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воркшопів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0890470" y="8060263"/>
            <a:ext cx="4160651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205Експозиційний зал «Школа кібернетики: Від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1253477" y="8264447"/>
            <a:ext cx="3713244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перших ЕОМ Лебедєва та Глушкова до IT»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5246156" y="5834189"/>
            <a:ext cx="706403" cy="659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07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Площа, м.кв.</a:t>
            </a:r>
          </a:p>
          <a:p>
            <a:pPr algn="l">
              <a:lnSpc>
                <a:spcPts val="2278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191 m²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5246156" y="6707479"/>
            <a:ext cx="468118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38 m²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5246156" y="7158398"/>
            <a:ext cx="468118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93 m²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5246156" y="7609330"/>
            <a:ext cx="565791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310 m²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5246156" y="8060263"/>
            <a:ext cx="565791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225 m²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1085038" y="71670"/>
            <a:ext cx="5331738" cy="649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40"/>
              </a:lnSpc>
            </a:pPr>
            <a:r>
              <a:rPr lang="en-US" sz="3742">
                <a:solidFill>
                  <a:srgbClr val="536B7B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План другого поверху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5425235" y="842716"/>
            <a:ext cx="68381" cy="330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67"/>
              </a:lnSpc>
            </a:pPr>
            <a:r>
              <a:rPr lang="en-US" sz="1905">
                <a:solidFill>
                  <a:srgbClr val="394553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5201609" y="842716"/>
            <a:ext cx="911857" cy="330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67"/>
              </a:lnSpc>
            </a:pPr>
            <a:r>
              <a:rPr lang="en-US" sz="1905">
                <a:solidFill>
                  <a:srgbClr val="394553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М</a:t>
            </a:r>
            <a:r>
              <a:rPr lang="en-US" sz="1905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905">
                <a:solidFill>
                  <a:srgbClr val="394553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1:400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6604563" y="9645578"/>
            <a:ext cx="1196609" cy="4075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Page | 13</a:t>
            </a:r>
          </a:p>
          <a:p>
            <a:pPr algn="r">
              <a:lnSpc>
                <a:spcPts val="168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69621" y="0"/>
            <a:ext cx="14547206" cy="10289841"/>
            <a:chOff x="0" y="0"/>
            <a:chExt cx="14254480" cy="1008278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54480" cy="10082784"/>
            </a:xfrm>
            <a:custGeom>
              <a:avLst/>
              <a:gdLst/>
              <a:ahLst/>
              <a:cxnLst/>
              <a:rect r="r" b="b" t="t" l="l"/>
              <a:pathLst>
                <a:path h="10082784" w="14254480">
                  <a:moveTo>
                    <a:pt x="0" y="0"/>
                  </a:moveTo>
                  <a:lnTo>
                    <a:pt x="14254480" y="0"/>
                  </a:lnTo>
                  <a:lnTo>
                    <a:pt x="14254480" y="10082784"/>
                  </a:lnTo>
                  <a:lnTo>
                    <a:pt x="0" y="10082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783212" y="-86410"/>
            <a:ext cx="14720012" cy="10462648"/>
          </a:xfrm>
          <a:custGeom>
            <a:avLst/>
            <a:gdLst/>
            <a:ahLst/>
            <a:cxnLst/>
            <a:rect r="r" b="b" t="t" l="l"/>
            <a:pathLst>
              <a:path h="10462648" w="14720012">
                <a:moveTo>
                  <a:pt x="0" y="0"/>
                </a:moveTo>
                <a:lnTo>
                  <a:pt x="14720012" y="0"/>
                </a:lnTo>
                <a:lnTo>
                  <a:pt x="14720012" y="10462648"/>
                </a:lnTo>
                <a:lnTo>
                  <a:pt x="0" y="104626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061545" y="853555"/>
            <a:ext cx="246916" cy="7258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786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L K H G F E D C B 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529913" y="9733622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264895" y="9733622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999889" y="9733622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734883" y="9733622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469864" y="9733622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204858" y="9733622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939840" y="9733622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674834" y="9733622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409828" y="9733622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058814" y="9733622"/>
            <a:ext cx="352910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392831" y="1212706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303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4754644" y="5253107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302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5936722" y="3513184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301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447614" y="2497925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303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5238820" y="8207794"/>
            <a:ext cx="530784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1986 m²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842610" y="5805473"/>
            <a:ext cx="3261457" cy="3717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48"/>
              </a:lnSpc>
            </a:pPr>
            <a:r>
              <a:rPr lang="en-US" sz="2177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Експлікація приміщень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890470" y="6217440"/>
            <a:ext cx="5149211" cy="659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30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Площа, м.кв.</a:t>
            </a:r>
          </a:p>
          <a:p>
            <a:pPr algn="l">
              <a:lnSpc>
                <a:spcPts val="2209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301Комунікаційні кулуари та оглядові панорамні136 m²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940810" y="6357044"/>
            <a:ext cx="365858" cy="2647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 spc="65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№</a:t>
            </a:r>
            <a:r>
              <a:rPr lang="en-US" sz="1361" spc="65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2592107" y="6393063"/>
            <a:ext cx="1487576" cy="2400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Найменування</a:t>
            </a:r>
            <a:r>
              <a:rPr lang="en-US" sz="136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1253477" y="6843982"/>
            <a:ext cx="1305658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містки атріуму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0890470" y="7090730"/>
            <a:ext cx="3740799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302Експозиційний зал «Крила України: Від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5246156" y="7090730"/>
            <a:ext cx="565791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970 m²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1253477" y="7294914"/>
            <a:ext cx="3956078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вертольотів Сікорського до гігантів Антонова»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0890470" y="7541662"/>
            <a:ext cx="3691963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303Зал космонавтики «Ракетний прорив: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5246156" y="7541662"/>
            <a:ext cx="565791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879 m²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1253477" y="7774421"/>
            <a:ext cx="3141543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07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Спадщина Корольова та потенціал Південмашу»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0887191" y="71670"/>
            <a:ext cx="5520175" cy="649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40"/>
              </a:lnSpc>
            </a:pPr>
            <a:r>
              <a:rPr lang="en-US" sz="3742">
                <a:solidFill>
                  <a:srgbClr val="536B7B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План третього поверху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5425235" y="842716"/>
            <a:ext cx="68381" cy="330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67"/>
              </a:lnSpc>
            </a:pPr>
            <a:r>
              <a:rPr lang="en-US" sz="1905">
                <a:solidFill>
                  <a:srgbClr val="394553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5201609" y="842716"/>
            <a:ext cx="911857" cy="330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67"/>
              </a:lnSpc>
            </a:pPr>
            <a:r>
              <a:rPr lang="en-US" sz="1905">
                <a:solidFill>
                  <a:srgbClr val="394553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М</a:t>
            </a:r>
            <a:r>
              <a:rPr lang="en-US" sz="1905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905">
                <a:solidFill>
                  <a:srgbClr val="394553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1:400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6604563" y="9645578"/>
            <a:ext cx="1196609" cy="4075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Page | 14</a:t>
            </a:r>
          </a:p>
          <a:p>
            <a:pPr algn="r">
              <a:lnSpc>
                <a:spcPts val="168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69621" y="0"/>
            <a:ext cx="14547206" cy="10289841"/>
            <a:chOff x="0" y="0"/>
            <a:chExt cx="14254480" cy="1008278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54480" cy="10082784"/>
            </a:xfrm>
            <a:custGeom>
              <a:avLst/>
              <a:gdLst/>
              <a:ahLst/>
              <a:cxnLst/>
              <a:rect r="r" b="b" t="t" l="l"/>
              <a:pathLst>
                <a:path h="10082784" w="14254480">
                  <a:moveTo>
                    <a:pt x="0" y="0"/>
                  </a:moveTo>
                  <a:lnTo>
                    <a:pt x="14254480" y="0"/>
                  </a:lnTo>
                  <a:lnTo>
                    <a:pt x="14254480" y="10082784"/>
                  </a:lnTo>
                  <a:lnTo>
                    <a:pt x="0" y="10082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783212" y="-86410"/>
            <a:ext cx="14720012" cy="10462648"/>
          </a:xfrm>
          <a:custGeom>
            <a:avLst/>
            <a:gdLst/>
            <a:ahLst/>
            <a:cxnLst/>
            <a:rect r="r" b="b" t="t" l="l"/>
            <a:pathLst>
              <a:path h="10462648" w="14720012">
                <a:moveTo>
                  <a:pt x="0" y="0"/>
                </a:moveTo>
                <a:lnTo>
                  <a:pt x="14720012" y="0"/>
                </a:lnTo>
                <a:lnTo>
                  <a:pt x="14720012" y="10462648"/>
                </a:lnTo>
                <a:lnTo>
                  <a:pt x="0" y="104626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441793" y="9877124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176787" y="9877124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911768" y="9877124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646762" y="9877124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381757" y="9877124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116738" y="9877124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851732" y="9877124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586713" y="9877124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321708" y="9877124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970707" y="9877124"/>
            <a:ext cx="352910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013229" y="5163599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401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514051" y="6148491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402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5238820" y="8411836"/>
            <a:ext cx="530784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1271 m²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842610" y="6667535"/>
            <a:ext cx="3261457" cy="3717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48"/>
              </a:lnSpc>
            </a:pPr>
            <a:r>
              <a:rPr lang="en-US" sz="2177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Експлікація приміщень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890470" y="7079502"/>
            <a:ext cx="5149211" cy="659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30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Площа, м.кв.</a:t>
            </a:r>
          </a:p>
          <a:p>
            <a:pPr algn="l">
              <a:lnSpc>
                <a:spcPts val="2209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401Галерейні переходи та оглядові майданчики149 m²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940810" y="7219106"/>
            <a:ext cx="365858" cy="2647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 spc="65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№</a:t>
            </a:r>
            <a:r>
              <a:rPr lang="en-US" sz="1361" spc="65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592107" y="7255124"/>
            <a:ext cx="1487576" cy="2400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Найменування</a:t>
            </a:r>
            <a:r>
              <a:rPr lang="en-US" sz="136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1253477" y="7706057"/>
            <a:ext cx="1887767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атріумного простору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890470" y="7952792"/>
            <a:ext cx="4263534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402Головний експозиційний зал «Сучасний щит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5246156" y="7952792"/>
            <a:ext cx="663476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1122 m²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1253477" y="8156976"/>
            <a:ext cx="3156267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суверенітету: Інновації Military-Tech»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0331225" y="71670"/>
            <a:ext cx="6059046" cy="649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40"/>
              </a:lnSpc>
            </a:pPr>
            <a:r>
              <a:rPr lang="en-US" sz="3742">
                <a:solidFill>
                  <a:srgbClr val="536B7B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План четвертого поверху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5425235" y="842716"/>
            <a:ext cx="68381" cy="330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67"/>
              </a:lnSpc>
            </a:pPr>
            <a:r>
              <a:rPr lang="en-US" sz="1905">
                <a:solidFill>
                  <a:srgbClr val="394553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5201609" y="842716"/>
            <a:ext cx="911857" cy="330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67"/>
              </a:lnSpc>
            </a:pPr>
            <a:r>
              <a:rPr lang="en-US" sz="1905">
                <a:solidFill>
                  <a:srgbClr val="394553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М</a:t>
            </a:r>
            <a:r>
              <a:rPr lang="en-US" sz="1905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905">
                <a:solidFill>
                  <a:srgbClr val="394553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1:400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6604563" y="9645578"/>
            <a:ext cx="1196609" cy="4075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Page | 15</a:t>
            </a:r>
          </a:p>
          <a:p>
            <a:pPr algn="r">
              <a:lnSpc>
                <a:spcPts val="168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69621" y="0"/>
            <a:ext cx="14547206" cy="10289841"/>
            <a:chOff x="0" y="0"/>
            <a:chExt cx="14254480" cy="1008278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54480" cy="10082784"/>
            </a:xfrm>
            <a:custGeom>
              <a:avLst/>
              <a:gdLst/>
              <a:ahLst/>
              <a:cxnLst/>
              <a:rect r="r" b="b" t="t" l="l"/>
              <a:pathLst>
                <a:path h="10082784" w="14254480">
                  <a:moveTo>
                    <a:pt x="0" y="0"/>
                  </a:moveTo>
                  <a:lnTo>
                    <a:pt x="14254480" y="0"/>
                  </a:lnTo>
                  <a:lnTo>
                    <a:pt x="14254480" y="10082784"/>
                  </a:lnTo>
                  <a:lnTo>
                    <a:pt x="0" y="10082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783212" y="-86410"/>
            <a:ext cx="14720012" cy="10462648"/>
          </a:xfrm>
          <a:custGeom>
            <a:avLst/>
            <a:gdLst/>
            <a:ahLst/>
            <a:cxnLst/>
            <a:rect r="r" b="b" t="t" l="l"/>
            <a:pathLst>
              <a:path h="10462648" w="14720012">
                <a:moveTo>
                  <a:pt x="0" y="0"/>
                </a:moveTo>
                <a:lnTo>
                  <a:pt x="14720012" y="0"/>
                </a:lnTo>
                <a:lnTo>
                  <a:pt x="14720012" y="10462648"/>
                </a:lnTo>
                <a:lnTo>
                  <a:pt x="0" y="104626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105236" y="925721"/>
            <a:ext cx="246916" cy="7258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786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L K H G F E D C B 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573604" y="9805801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308598" y="9805801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043580" y="9805801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778574" y="9805801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513568" y="9805801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248549" y="9805801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983544" y="9805801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718525" y="9805801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453519" y="9805801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102518" y="9805801"/>
            <a:ext cx="352910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934492" y="3688634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501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272038" y="5912552"/>
            <a:ext cx="21327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502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5238820" y="8260078"/>
            <a:ext cx="530784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1271 m²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842610" y="6515777"/>
            <a:ext cx="3261457" cy="3717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48"/>
              </a:lnSpc>
            </a:pPr>
            <a:r>
              <a:rPr lang="en-US" sz="2177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Експлікація приміщень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890470" y="6927744"/>
            <a:ext cx="5149211" cy="659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30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Площа, м.кв.</a:t>
            </a:r>
          </a:p>
          <a:p>
            <a:pPr algn="l">
              <a:lnSpc>
                <a:spcPts val="2209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401Галерейні переходи та оглядові майданчики149 m²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940810" y="7067348"/>
            <a:ext cx="365858" cy="2647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 spc="65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№</a:t>
            </a:r>
            <a:r>
              <a:rPr lang="en-US" sz="1361" spc="65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592107" y="7103353"/>
            <a:ext cx="1487576" cy="2400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Найменування</a:t>
            </a:r>
            <a:r>
              <a:rPr lang="en-US" sz="136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253477" y="7554286"/>
            <a:ext cx="1887767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атріумного простору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890470" y="7801033"/>
            <a:ext cx="4263534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402Головний експозиційний зал «Сучасний щит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5246156" y="7801033"/>
            <a:ext cx="663476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1122 m²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1253477" y="8005218"/>
            <a:ext cx="3156267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суверенітету: Інновації Military-Tech»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1272088" y="71670"/>
            <a:ext cx="5060649" cy="649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40"/>
              </a:lnSpc>
            </a:pPr>
            <a:r>
              <a:rPr lang="en-US" sz="3742">
                <a:solidFill>
                  <a:srgbClr val="536B7B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План п'ятого поверху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5425235" y="842716"/>
            <a:ext cx="68381" cy="330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67"/>
              </a:lnSpc>
            </a:pPr>
            <a:r>
              <a:rPr lang="en-US" sz="1905">
                <a:solidFill>
                  <a:srgbClr val="394553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5201609" y="842716"/>
            <a:ext cx="911857" cy="330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67"/>
              </a:lnSpc>
            </a:pPr>
            <a:r>
              <a:rPr lang="en-US" sz="1905">
                <a:solidFill>
                  <a:srgbClr val="394553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М</a:t>
            </a:r>
            <a:r>
              <a:rPr lang="en-US" sz="1905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905">
                <a:solidFill>
                  <a:srgbClr val="394553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1:400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6604563" y="9645578"/>
            <a:ext cx="1196609" cy="4075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Page | 16</a:t>
            </a:r>
          </a:p>
          <a:p>
            <a:pPr algn="r">
              <a:lnSpc>
                <a:spcPts val="168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69621" y="0"/>
            <a:ext cx="14547206" cy="10289841"/>
            <a:chOff x="0" y="0"/>
            <a:chExt cx="14254480" cy="1008278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54480" cy="10082784"/>
            </a:xfrm>
            <a:custGeom>
              <a:avLst/>
              <a:gdLst/>
              <a:ahLst/>
              <a:cxnLst/>
              <a:rect r="r" b="b" t="t" l="l"/>
              <a:pathLst>
                <a:path h="10082784" w="14254480">
                  <a:moveTo>
                    <a:pt x="0" y="0"/>
                  </a:moveTo>
                  <a:lnTo>
                    <a:pt x="14254480" y="0"/>
                  </a:lnTo>
                  <a:lnTo>
                    <a:pt x="14254480" y="10082784"/>
                  </a:lnTo>
                  <a:lnTo>
                    <a:pt x="0" y="10082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783212" y="-86410"/>
            <a:ext cx="14720012" cy="10462648"/>
            <a:chOff x="0" y="0"/>
            <a:chExt cx="10817860" cy="768908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63500" y="63500"/>
              <a:ext cx="10690860" cy="1778"/>
            </a:xfrm>
            <a:custGeom>
              <a:avLst/>
              <a:gdLst/>
              <a:ahLst/>
              <a:cxnLst/>
              <a:rect r="r" b="b" t="t" l="l"/>
              <a:pathLst>
                <a:path h="1778" w="10690860">
                  <a:moveTo>
                    <a:pt x="0" y="0"/>
                  </a:moveTo>
                  <a:lnTo>
                    <a:pt x="0" y="1778"/>
                  </a:lnTo>
                  <a:lnTo>
                    <a:pt x="10690860" y="1778"/>
                  </a:lnTo>
                  <a:lnTo>
                    <a:pt x="1069086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63500" y="7623810"/>
              <a:ext cx="10690860" cy="1778"/>
            </a:xfrm>
            <a:custGeom>
              <a:avLst/>
              <a:gdLst/>
              <a:ahLst/>
              <a:cxnLst/>
              <a:rect r="r" b="b" t="t" l="l"/>
              <a:pathLst>
                <a:path h="1778" w="10690860">
                  <a:moveTo>
                    <a:pt x="0" y="0"/>
                  </a:moveTo>
                  <a:lnTo>
                    <a:pt x="0" y="1778"/>
                  </a:lnTo>
                  <a:lnTo>
                    <a:pt x="10690860" y="1778"/>
                  </a:lnTo>
                  <a:lnTo>
                    <a:pt x="1069086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9219184" y="142113"/>
              <a:ext cx="1436243" cy="421640"/>
            </a:xfrm>
            <a:custGeom>
              <a:avLst/>
              <a:gdLst/>
              <a:ahLst/>
              <a:cxnLst/>
              <a:rect r="r" b="b" t="t" l="l"/>
              <a:pathLst>
                <a:path h="421640" w="1436243">
                  <a:moveTo>
                    <a:pt x="0" y="0"/>
                  </a:moveTo>
                  <a:lnTo>
                    <a:pt x="1436243" y="0"/>
                  </a:lnTo>
                  <a:lnTo>
                    <a:pt x="1436243" y="421640"/>
                  </a:lnTo>
                  <a:lnTo>
                    <a:pt x="0" y="42164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9861296" y="696341"/>
              <a:ext cx="164338" cy="214249"/>
            </a:xfrm>
            <a:custGeom>
              <a:avLst/>
              <a:gdLst/>
              <a:ahLst/>
              <a:cxnLst/>
              <a:rect r="r" b="b" t="t" l="l"/>
              <a:pathLst>
                <a:path h="214249" w="164338">
                  <a:moveTo>
                    <a:pt x="0" y="0"/>
                  </a:moveTo>
                  <a:lnTo>
                    <a:pt x="164338" y="0"/>
                  </a:lnTo>
                  <a:lnTo>
                    <a:pt x="164338" y="214249"/>
                  </a:lnTo>
                  <a:lnTo>
                    <a:pt x="0" y="21424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0025634" y="696341"/>
              <a:ext cx="497840" cy="214249"/>
            </a:xfrm>
            <a:custGeom>
              <a:avLst/>
              <a:gdLst/>
              <a:ahLst/>
              <a:cxnLst/>
              <a:rect r="r" b="b" t="t" l="l"/>
              <a:pathLst>
                <a:path h="214249" w="497840">
                  <a:moveTo>
                    <a:pt x="0" y="0"/>
                  </a:moveTo>
                  <a:lnTo>
                    <a:pt x="497840" y="0"/>
                  </a:lnTo>
                  <a:lnTo>
                    <a:pt x="497840" y="214249"/>
                  </a:lnTo>
                  <a:lnTo>
                    <a:pt x="0" y="214249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14327896" y="71670"/>
            <a:ext cx="1990378" cy="649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40"/>
              </a:lnSpc>
            </a:pPr>
            <a:r>
              <a:rPr lang="en-US" sz="3742">
                <a:solidFill>
                  <a:srgbClr val="536B7B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Фасади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425235" y="842716"/>
            <a:ext cx="68381" cy="330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67"/>
              </a:lnSpc>
            </a:pPr>
            <a:r>
              <a:rPr lang="en-US" sz="1905">
                <a:solidFill>
                  <a:srgbClr val="394553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5201609" y="842716"/>
            <a:ext cx="911857" cy="330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67"/>
              </a:lnSpc>
            </a:pPr>
            <a:r>
              <a:rPr lang="en-US" sz="1905">
                <a:solidFill>
                  <a:srgbClr val="394553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М</a:t>
            </a:r>
            <a:r>
              <a:rPr lang="en-US" sz="1905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905">
                <a:solidFill>
                  <a:srgbClr val="394553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1:400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6604563" y="9645578"/>
            <a:ext cx="1196609" cy="4075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Page | 17</a:t>
            </a:r>
          </a:p>
          <a:p>
            <a:pPr algn="r">
              <a:lnSpc>
                <a:spcPts val="168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05455" y="3004634"/>
            <a:ext cx="5226049" cy="4277731"/>
          </a:xfrm>
          <a:custGeom>
            <a:avLst/>
            <a:gdLst/>
            <a:ahLst/>
            <a:cxnLst/>
            <a:rect r="r" b="b" t="t" l="l"/>
            <a:pathLst>
              <a:path h="4277731" w="5226049">
                <a:moveTo>
                  <a:pt x="0" y="0"/>
                </a:moveTo>
                <a:lnTo>
                  <a:pt x="5226049" y="0"/>
                </a:lnTo>
                <a:lnTo>
                  <a:pt x="5226049" y="4277732"/>
                </a:lnTo>
                <a:lnTo>
                  <a:pt x="0" y="42777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384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759004" y="3004634"/>
            <a:ext cx="10500296" cy="4318247"/>
          </a:xfrm>
          <a:custGeom>
            <a:avLst/>
            <a:gdLst/>
            <a:ahLst/>
            <a:cxnLst/>
            <a:rect r="r" b="b" t="t" l="l"/>
            <a:pathLst>
              <a:path h="4318247" w="10500296">
                <a:moveTo>
                  <a:pt x="0" y="0"/>
                </a:moveTo>
                <a:lnTo>
                  <a:pt x="10500296" y="0"/>
                </a:lnTo>
                <a:lnTo>
                  <a:pt x="10500296" y="4318247"/>
                </a:lnTo>
                <a:lnTo>
                  <a:pt x="0" y="43182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05455" y="990600"/>
            <a:ext cx="3044837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1F2020"/>
                </a:solidFill>
                <a:latin typeface="Canva Sans"/>
                <a:ea typeface="Canva Sans"/>
                <a:cs typeface="Canva Sans"/>
                <a:sym typeface="Canva Sans"/>
              </a:rPr>
              <a:t>Конструктивні особивості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016761" y="7441665"/>
            <a:ext cx="1603437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1F2020"/>
                </a:solidFill>
                <a:latin typeface="Canva Sans"/>
                <a:ea typeface="Canva Sans"/>
                <a:cs typeface="Canva Sans"/>
                <a:sym typeface="Canva Sans"/>
              </a:rPr>
              <a:t>Пиріг підлоги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6604563" y="9645578"/>
            <a:ext cx="1196609" cy="4075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Page | 18</a:t>
            </a:r>
          </a:p>
          <a:p>
            <a:pPr algn="r">
              <a:lnSpc>
                <a:spcPts val="1680"/>
              </a:lnSpc>
              <a:spcBef>
                <a:spcPct val="0"/>
              </a:spcBef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7598436" y="2143891"/>
            <a:ext cx="9227530" cy="629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89"/>
              </a:lnSpc>
              <a:spcBef>
                <a:spcPct val="0"/>
              </a:spcBef>
            </a:pPr>
            <a:r>
              <a:rPr lang="en-US" sz="1849">
                <a:solidFill>
                  <a:srgbClr val="1F2020"/>
                </a:solidFill>
                <a:latin typeface="Canva Sans"/>
                <a:ea typeface="Canva Sans"/>
                <a:cs typeface="Canva Sans"/>
                <a:sym typeface="Canva Sans"/>
              </a:rPr>
              <a:t>Світлопрозора конструкція покриття даху на базі просторових металевих ферм </a:t>
            </a:r>
          </a:p>
          <a:p>
            <a:pPr algn="ctr">
              <a:lnSpc>
                <a:spcPts val="2589"/>
              </a:lnSpc>
              <a:spcBef>
                <a:spcPct val="0"/>
              </a:spcBef>
            </a:pPr>
            <a:r>
              <a:rPr lang="en-US" sz="1849">
                <a:solidFill>
                  <a:srgbClr val="1F2020"/>
                </a:solidFill>
                <a:latin typeface="Canva Sans"/>
                <a:ea typeface="Canva Sans"/>
                <a:cs typeface="Canva Sans"/>
                <a:sym typeface="Canva Sans"/>
              </a:rPr>
              <a:t>та систем структурного скління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69621" y="0"/>
            <a:ext cx="14547206" cy="10289841"/>
            <a:chOff x="0" y="0"/>
            <a:chExt cx="14254480" cy="1008278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54480" cy="10082784"/>
            </a:xfrm>
            <a:custGeom>
              <a:avLst/>
              <a:gdLst/>
              <a:ahLst/>
              <a:cxnLst/>
              <a:rect r="r" b="b" t="t" l="l"/>
              <a:pathLst>
                <a:path h="10082784" w="14254480">
                  <a:moveTo>
                    <a:pt x="0" y="0"/>
                  </a:moveTo>
                  <a:lnTo>
                    <a:pt x="14254480" y="0"/>
                  </a:lnTo>
                  <a:lnTo>
                    <a:pt x="14254480" y="10082784"/>
                  </a:lnTo>
                  <a:lnTo>
                    <a:pt x="0" y="10082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783212" y="-86410"/>
            <a:ext cx="14720012" cy="10462648"/>
          </a:xfrm>
          <a:custGeom>
            <a:avLst/>
            <a:gdLst/>
            <a:ahLst/>
            <a:cxnLst/>
            <a:rect r="r" b="b" t="t" l="l"/>
            <a:pathLst>
              <a:path h="10462648" w="14720012">
                <a:moveTo>
                  <a:pt x="0" y="0"/>
                </a:moveTo>
                <a:lnTo>
                  <a:pt x="14720012" y="0"/>
                </a:lnTo>
                <a:lnTo>
                  <a:pt x="14720012" y="10462648"/>
                </a:lnTo>
                <a:lnTo>
                  <a:pt x="0" y="104626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968888" y="856562"/>
            <a:ext cx="246916" cy="7258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786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L K H G F E D C B 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437270" y="9736642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172251" y="9736642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907245" y="9736642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642226" y="9736642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377220" y="9736642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112215" y="9736642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847196" y="9736642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582190" y="9736642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317171" y="9736642"/>
            <a:ext cx="176461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966171" y="9736642"/>
            <a:ext cx="352910" cy="42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724338" y="9153778"/>
            <a:ext cx="332108" cy="205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19"/>
              </a:lnSpc>
            </a:pPr>
            <a:r>
              <a:rPr lang="en-US" sz="1156">
                <a:solidFill>
                  <a:srgbClr val="00408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6000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4459320" y="9153778"/>
            <a:ext cx="332108" cy="205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19"/>
              </a:lnSpc>
            </a:pPr>
            <a:r>
              <a:rPr lang="en-US" sz="1156">
                <a:solidFill>
                  <a:srgbClr val="00408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6000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5194314" y="9153778"/>
            <a:ext cx="332108" cy="205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19"/>
              </a:lnSpc>
            </a:pPr>
            <a:r>
              <a:rPr lang="en-US" sz="1156">
                <a:solidFill>
                  <a:srgbClr val="00408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6000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929308" y="9153778"/>
            <a:ext cx="332108" cy="205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19"/>
              </a:lnSpc>
            </a:pPr>
            <a:r>
              <a:rPr lang="en-US" sz="1156">
                <a:solidFill>
                  <a:srgbClr val="00408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6000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6622309" y="9115678"/>
            <a:ext cx="415135" cy="4998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5"/>
              </a:lnSpc>
            </a:pPr>
            <a:r>
              <a:rPr lang="en-US" sz="1156">
                <a:solidFill>
                  <a:srgbClr val="00408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6000 54000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399283" y="9153778"/>
            <a:ext cx="332108" cy="205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19"/>
              </a:lnSpc>
            </a:pPr>
            <a:r>
              <a:rPr lang="en-US" sz="1156">
                <a:solidFill>
                  <a:srgbClr val="00408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6000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134265" y="9153778"/>
            <a:ext cx="332108" cy="205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19"/>
              </a:lnSpc>
            </a:pPr>
            <a:r>
              <a:rPr lang="en-US" sz="1156">
                <a:solidFill>
                  <a:srgbClr val="00408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6000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869259" y="9153778"/>
            <a:ext cx="332108" cy="205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19"/>
              </a:lnSpc>
            </a:pPr>
            <a:r>
              <a:rPr lang="en-US" sz="1156">
                <a:solidFill>
                  <a:srgbClr val="00408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6000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604240" y="9153778"/>
            <a:ext cx="332108" cy="205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19"/>
              </a:lnSpc>
            </a:pPr>
            <a:r>
              <a:rPr lang="en-US" sz="1156">
                <a:solidFill>
                  <a:srgbClr val="00408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6000</a:t>
            </a:r>
          </a:p>
        </p:txBody>
      </p:sp>
      <p:sp>
        <p:nvSpPr>
          <p:cNvPr name="TextBox 25" id="25"/>
          <p:cNvSpPr txBox="true"/>
          <p:nvPr/>
        </p:nvSpPr>
        <p:spPr>
          <a:xfrm rot="-5400000">
            <a:off x="2448614" y="1553438"/>
            <a:ext cx="332108" cy="205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19"/>
              </a:lnSpc>
            </a:pPr>
            <a:r>
              <a:rPr lang="en-US" sz="1156">
                <a:solidFill>
                  <a:srgbClr val="00408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6000</a:t>
            </a:r>
          </a:p>
        </p:txBody>
      </p:sp>
      <p:sp>
        <p:nvSpPr>
          <p:cNvPr name="TextBox 26" id="26"/>
          <p:cNvSpPr txBox="true"/>
          <p:nvPr/>
        </p:nvSpPr>
        <p:spPr>
          <a:xfrm rot="-5400000">
            <a:off x="2448614" y="2288432"/>
            <a:ext cx="332108" cy="205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19"/>
              </a:lnSpc>
            </a:pPr>
            <a:r>
              <a:rPr lang="en-US" sz="1156">
                <a:solidFill>
                  <a:srgbClr val="00408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6000</a:t>
            </a:r>
          </a:p>
        </p:txBody>
      </p:sp>
      <p:sp>
        <p:nvSpPr>
          <p:cNvPr name="TextBox 27" id="27"/>
          <p:cNvSpPr txBox="true"/>
          <p:nvPr/>
        </p:nvSpPr>
        <p:spPr>
          <a:xfrm rot="-5400000">
            <a:off x="2448614" y="3023414"/>
            <a:ext cx="332108" cy="205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19"/>
              </a:lnSpc>
            </a:pPr>
            <a:r>
              <a:rPr lang="en-US" sz="1156">
                <a:solidFill>
                  <a:srgbClr val="00408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6000</a:t>
            </a:r>
          </a:p>
        </p:txBody>
      </p:sp>
      <p:sp>
        <p:nvSpPr>
          <p:cNvPr name="TextBox 28" id="28"/>
          <p:cNvSpPr txBox="true"/>
          <p:nvPr/>
        </p:nvSpPr>
        <p:spPr>
          <a:xfrm rot="-5400000">
            <a:off x="2313841" y="4400609"/>
            <a:ext cx="415135" cy="3914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6"/>
              </a:lnSpc>
            </a:pPr>
            <a:r>
              <a:rPr lang="en-US" sz="1156">
                <a:solidFill>
                  <a:srgbClr val="00408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54000 6000</a:t>
            </a:r>
          </a:p>
        </p:txBody>
      </p:sp>
      <p:sp>
        <p:nvSpPr>
          <p:cNvPr name="TextBox 29" id="29"/>
          <p:cNvSpPr txBox="true"/>
          <p:nvPr/>
        </p:nvSpPr>
        <p:spPr>
          <a:xfrm rot="-5400000">
            <a:off x="1616078" y="4590946"/>
            <a:ext cx="332108" cy="205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19"/>
              </a:lnSpc>
            </a:pPr>
            <a:r>
              <a:rPr lang="en-US" sz="1156">
                <a:solidFill>
                  <a:srgbClr val="00408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6000</a:t>
            </a:r>
          </a:p>
        </p:txBody>
      </p:sp>
      <p:sp>
        <p:nvSpPr>
          <p:cNvPr name="TextBox 30" id="30"/>
          <p:cNvSpPr txBox="true"/>
          <p:nvPr/>
        </p:nvSpPr>
        <p:spPr>
          <a:xfrm rot="-5400000">
            <a:off x="2351058" y="4181552"/>
            <a:ext cx="149866" cy="205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19"/>
              </a:lnSpc>
            </a:pPr>
            <a:r>
              <a:rPr lang="en-US" sz="1156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name="TextBox 31" id="31"/>
          <p:cNvSpPr txBox="true"/>
          <p:nvPr/>
        </p:nvSpPr>
        <p:spPr>
          <a:xfrm rot="-5400000">
            <a:off x="3086052" y="4181552"/>
            <a:ext cx="149866" cy="205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19"/>
              </a:lnSpc>
            </a:pPr>
            <a:r>
              <a:rPr lang="en-US" sz="1156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name="TextBox 32" id="32"/>
          <p:cNvSpPr txBox="true"/>
          <p:nvPr/>
        </p:nvSpPr>
        <p:spPr>
          <a:xfrm rot="-5400000">
            <a:off x="3086052" y="4590946"/>
            <a:ext cx="332108" cy="205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19"/>
              </a:lnSpc>
            </a:pPr>
            <a:r>
              <a:rPr lang="en-US" sz="1156">
                <a:solidFill>
                  <a:srgbClr val="00408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6000</a:t>
            </a:r>
          </a:p>
        </p:txBody>
      </p:sp>
      <p:sp>
        <p:nvSpPr>
          <p:cNvPr name="TextBox 33" id="33"/>
          <p:cNvSpPr txBox="true"/>
          <p:nvPr/>
        </p:nvSpPr>
        <p:spPr>
          <a:xfrm rot="-5400000">
            <a:off x="2448614" y="5963364"/>
            <a:ext cx="332108" cy="205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19"/>
              </a:lnSpc>
            </a:pPr>
            <a:r>
              <a:rPr lang="en-US" sz="1156">
                <a:solidFill>
                  <a:srgbClr val="00408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6000</a:t>
            </a:r>
          </a:p>
        </p:txBody>
      </p:sp>
      <p:sp>
        <p:nvSpPr>
          <p:cNvPr name="TextBox 34" id="34"/>
          <p:cNvSpPr txBox="true"/>
          <p:nvPr/>
        </p:nvSpPr>
        <p:spPr>
          <a:xfrm rot="-5400000">
            <a:off x="2448614" y="6698358"/>
            <a:ext cx="332108" cy="205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19"/>
              </a:lnSpc>
            </a:pPr>
            <a:r>
              <a:rPr lang="en-US" sz="1156">
                <a:solidFill>
                  <a:srgbClr val="00408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6000</a:t>
            </a:r>
          </a:p>
        </p:txBody>
      </p:sp>
      <p:sp>
        <p:nvSpPr>
          <p:cNvPr name="TextBox 35" id="35"/>
          <p:cNvSpPr txBox="true"/>
          <p:nvPr/>
        </p:nvSpPr>
        <p:spPr>
          <a:xfrm rot="-5400000">
            <a:off x="2448614" y="7433354"/>
            <a:ext cx="332108" cy="205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19"/>
              </a:lnSpc>
            </a:pPr>
            <a:r>
              <a:rPr lang="en-US" sz="1156">
                <a:solidFill>
                  <a:srgbClr val="00408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6000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967885" y="4080426"/>
            <a:ext cx="14218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03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110765" y="3269430"/>
            <a:ext cx="14218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03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4363086" y="4882428"/>
            <a:ext cx="14218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04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4581242" y="5607040"/>
            <a:ext cx="14218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04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4942148" y="6608872"/>
            <a:ext cx="14218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05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5347809" y="4239196"/>
            <a:ext cx="14218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07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5528741" y="2366632"/>
            <a:ext cx="14218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06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6059253" y="3641535"/>
            <a:ext cx="14218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08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6317834" y="5448284"/>
            <a:ext cx="14218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08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6515033" y="4239196"/>
            <a:ext cx="14218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07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6892166" y="2280443"/>
            <a:ext cx="14218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02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8160938" y="5160657"/>
            <a:ext cx="14218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01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8204059" y="2971085"/>
            <a:ext cx="142180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02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5238820" y="8613325"/>
            <a:ext cx="530784" cy="185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088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2210 m²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1842610" y="5198907"/>
            <a:ext cx="3261457" cy="3717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48"/>
              </a:lnSpc>
            </a:pPr>
            <a:r>
              <a:rPr lang="en-US" sz="2177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Експлікація приміщень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10940810" y="5750479"/>
            <a:ext cx="365858" cy="2647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 spc="65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№</a:t>
            </a:r>
            <a:r>
              <a:rPr lang="en-US" sz="1361" spc="65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12592107" y="5789387"/>
            <a:ext cx="1311257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Найменування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10890470" y="6033232"/>
            <a:ext cx="3960005" cy="7248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01</a:t>
            </a:r>
          </a:p>
          <a:p>
            <a:pPr algn="l">
              <a:lnSpc>
                <a:spcPts val="1920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02Кліматичне спецсховище для фондів 03Приміщення реставрації, консервації та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11253477" y="6033232"/>
            <a:ext cx="2327229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Укриття цивільного захисту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11253477" y="6725092"/>
            <a:ext cx="2228675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оцифрування експонатів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10890470" y="6971840"/>
            <a:ext cx="3260433" cy="4809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04Санітарно-гигієнічні приміщення 05Технічні приміщення укриття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11253477" y="7419869"/>
            <a:ext cx="3754460" cy="688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42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(фільтровентиляційна, дизельна, насосна) Головний інженерний вузол будівлі (ІТП,</a:t>
            </a:r>
          </a:p>
          <a:p>
            <a:pPr algn="l">
              <a:lnSpc>
                <a:spcPts val="1272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щитова, вентиляційні камери)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10890470" y="7666604"/>
            <a:ext cx="195358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06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10890470" y="8117536"/>
            <a:ext cx="2271964" cy="4809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07Підсобні приміщення 08</a:t>
            </a:r>
            <a:r>
              <a:rPr lang="en-US" sz="136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Хол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15246156" y="5610874"/>
            <a:ext cx="706403" cy="1147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07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Площа, м.кв.</a:t>
            </a:r>
          </a:p>
          <a:p>
            <a:pPr algn="l">
              <a:lnSpc>
                <a:spcPts val="2278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666 m²</a:t>
            </a:r>
          </a:p>
          <a:p>
            <a:pPr algn="l">
              <a:lnSpc>
                <a:spcPts val="1562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561 m²</a:t>
            </a:r>
          </a:p>
          <a:p>
            <a:pPr algn="l">
              <a:lnSpc>
                <a:spcPts val="2278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134 m²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15246156" y="6971840"/>
            <a:ext cx="565791" cy="4809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920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134 m² 122 m²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15246156" y="7666604"/>
            <a:ext cx="565791" cy="23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137 m²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15246156" y="8117536"/>
            <a:ext cx="565791" cy="4809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z="1361">
                <a:solidFill>
                  <a:srgbClr val="40486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53 m² 402 m²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10103140" y="71670"/>
            <a:ext cx="6306986" cy="649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40"/>
              </a:lnSpc>
            </a:pPr>
            <a:r>
              <a:rPr lang="en-US" sz="3742" spc="3">
                <a:solidFill>
                  <a:srgbClr val="536B7B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План підвального поверху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15425235" y="842716"/>
            <a:ext cx="68381" cy="330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67"/>
              </a:lnSpc>
            </a:pPr>
            <a:r>
              <a:rPr lang="en-US" sz="1905">
                <a:solidFill>
                  <a:srgbClr val="394553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15201609" y="842716"/>
            <a:ext cx="911857" cy="330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67"/>
              </a:lnSpc>
            </a:pPr>
            <a:r>
              <a:rPr lang="en-US" sz="1905">
                <a:solidFill>
                  <a:srgbClr val="394553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М</a:t>
            </a:r>
            <a:r>
              <a:rPr lang="en-US" sz="1905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905">
                <a:solidFill>
                  <a:srgbClr val="394553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1:400</a:t>
            </a:r>
          </a:p>
        </p:txBody>
      </p:sp>
      <p:sp>
        <p:nvSpPr>
          <p:cNvPr name="TextBox 67" id="67"/>
          <p:cNvSpPr txBox="true"/>
          <p:nvPr/>
        </p:nvSpPr>
        <p:spPr>
          <a:xfrm rot="0">
            <a:off x="16604563" y="9645578"/>
            <a:ext cx="1196609" cy="4075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Page | 19</a:t>
            </a:r>
          </a:p>
          <a:p>
            <a:pPr algn="r">
              <a:lnSpc>
                <a:spcPts val="168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8207596" cy="8229600"/>
            <a:chOff x="0" y="0"/>
            <a:chExt cx="9474200" cy="9499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474200" cy="9499600"/>
            </a:xfrm>
            <a:custGeom>
              <a:avLst/>
              <a:gdLst/>
              <a:ahLst/>
              <a:cxnLst/>
              <a:rect r="r" b="b" t="t" l="l"/>
              <a:pathLst>
                <a:path h="9499600" w="9474200">
                  <a:moveTo>
                    <a:pt x="0" y="0"/>
                  </a:moveTo>
                  <a:lnTo>
                    <a:pt x="9474200" y="0"/>
                  </a:lnTo>
                  <a:lnTo>
                    <a:pt x="9474200" y="9499600"/>
                  </a:lnTo>
                  <a:lnTo>
                    <a:pt x="0" y="949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9980948" y="1028700"/>
            <a:ext cx="6840855" cy="8229600"/>
          </a:xfrm>
          <a:custGeom>
            <a:avLst/>
            <a:gdLst/>
            <a:ahLst/>
            <a:cxnLst/>
            <a:rect r="r" b="b" t="t" l="l"/>
            <a:pathLst>
              <a:path h="8229600" w="6840855">
                <a:moveTo>
                  <a:pt x="0" y="0"/>
                </a:moveTo>
                <a:lnTo>
                  <a:pt x="6840855" y="0"/>
                </a:lnTo>
                <a:lnTo>
                  <a:pt x="68408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7383125" y="457043"/>
            <a:ext cx="418047" cy="230306"/>
          </a:xfrm>
          <a:custGeom>
            <a:avLst/>
            <a:gdLst/>
            <a:ahLst/>
            <a:cxnLst/>
            <a:rect r="r" b="b" t="t" l="l"/>
            <a:pathLst>
              <a:path h="230306" w="418047">
                <a:moveTo>
                  <a:pt x="0" y="0"/>
                </a:moveTo>
                <a:lnTo>
                  <a:pt x="418047" y="0"/>
                </a:lnTo>
                <a:lnTo>
                  <a:pt x="418047" y="230306"/>
                </a:lnTo>
                <a:lnTo>
                  <a:pt x="0" y="2303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935676">
            <a:off x="2969988" y="4069467"/>
            <a:ext cx="787901" cy="653958"/>
          </a:xfrm>
          <a:custGeom>
            <a:avLst/>
            <a:gdLst/>
            <a:ahLst/>
            <a:cxnLst/>
            <a:rect r="r" b="b" t="t" l="l"/>
            <a:pathLst>
              <a:path h="653958" w="787901">
                <a:moveTo>
                  <a:pt x="0" y="0"/>
                </a:moveTo>
                <a:lnTo>
                  <a:pt x="787901" y="0"/>
                </a:lnTo>
                <a:lnTo>
                  <a:pt x="787901" y="653958"/>
                </a:lnTo>
                <a:lnTo>
                  <a:pt x="0" y="6539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6604563" y="9645578"/>
            <a:ext cx="1196609" cy="198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Page | 02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296128" y="604081"/>
            <a:ext cx="1437494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1F2020"/>
                </a:solidFill>
                <a:latin typeface="Canva Sans"/>
                <a:ea typeface="Canva Sans"/>
                <a:cs typeface="Canva Sans"/>
                <a:sym typeface="Canva Sans"/>
              </a:rPr>
              <a:t>Карта Києва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053309" y="604081"/>
            <a:ext cx="3024374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1F2020"/>
                </a:solidFill>
                <a:latin typeface="Canva Sans"/>
                <a:ea typeface="Canva Sans"/>
                <a:cs typeface="Canva Sans"/>
                <a:sym typeface="Canva Sans"/>
              </a:rPr>
              <a:t>Ділянка, що проєктується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383125" y="457043"/>
            <a:ext cx="418047" cy="230306"/>
          </a:xfrm>
          <a:custGeom>
            <a:avLst/>
            <a:gdLst/>
            <a:ahLst/>
            <a:cxnLst/>
            <a:rect r="r" b="b" t="t" l="l"/>
            <a:pathLst>
              <a:path h="230306" w="418047">
                <a:moveTo>
                  <a:pt x="0" y="0"/>
                </a:moveTo>
                <a:lnTo>
                  <a:pt x="418047" y="0"/>
                </a:lnTo>
                <a:lnTo>
                  <a:pt x="418047" y="230306"/>
                </a:lnTo>
                <a:lnTo>
                  <a:pt x="0" y="2303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78883" y="0"/>
            <a:ext cx="15425679" cy="10287000"/>
          </a:xfrm>
          <a:custGeom>
            <a:avLst/>
            <a:gdLst/>
            <a:ahLst/>
            <a:cxnLst/>
            <a:rect r="r" b="b" t="t" l="l"/>
            <a:pathLst>
              <a:path h="10287000" w="15425679">
                <a:moveTo>
                  <a:pt x="0" y="0"/>
                </a:moveTo>
                <a:lnTo>
                  <a:pt x="15425680" y="0"/>
                </a:lnTo>
                <a:lnTo>
                  <a:pt x="1542568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6604563" y="9645578"/>
            <a:ext cx="1196609" cy="198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Page | 14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00371" y="0"/>
            <a:ext cx="15887259" cy="10287000"/>
          </a:xfrm>
          <a:custGeom>
            <a:avLst/>
            <a:gdLst/>
            <a:ahLst/>
            <a:cxnLst/>
            <a:rect r="r" b="b" t="t" l="l"/>
            <a:pathLst>
              <a:path h="10287000" w="15887259">
                <a:moveTo>
                  <a:pt x="0" y="0"/>
                </a:moveTo>
                <a:lnTo>
                  <a:pt x="15887258" y="0"/>
                </a:lnTo>
                <a:lnTo>
                  <a:pt x="158872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94395" y="157475"/>
            <a:ext cx="17728089" cy="9972050"/>
          </a:xfrm>
          <a:custGeom>
            <a:avLst/>
            <a:gdLst/>
            <a:ahLst/>
            <a:cxnLst/>
            <a:rect r="r" b="b" t="t" l="l"/>
            <a:pathLst>
              <a:path h="9972050" w="17728089">
                <a:moveTo>
                  <a:pt x="0" y="0"/>
                </a:moveTo>
                <a:lnTo>
                  <a:pt x="17728089" y="0"/>
                </a:lnTo>
                <a:lnTo>
                  <a:pt x="17728089" y="9972050"/>
                </a:lnTo>
                <a:lnTo>
                  <a:pt x="0" y="99720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383125" y="457043"/>
            <a:ext cx="418047" cy="230306"/>
          </a:xfrm>
          <a:custGeom>
            <a:avLst/>
            <a:gdLst/>
            <a:ahLst/>
            <a:cxnLst/>
            <a:rect r="r" b="b" t="t" l="l"/>
            <a:pathLst>
              <a:path h="230306" w="418047">
                <a:moveTo>
                  <a:pt x="0" y="0"/>
                </a:moveTo>
                <a:lnTo>
                  <a:pt x="418047" y="0"/>
                </a:lnTo>
                <a:lnTo>
                  <a:pt x="418047" y="230306"/>
                </a:lnTo>
                <a:lnTo>
                  <a:pt x="0" y="2303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372801" y="0"/>
            <a:ext cx="13021519" cy="10287000"/>
          </a:xfrm>
          <a:custGeom>
            <a:avLst/>
            <a:gdLst/>
            <a:ahLst/>
            <a:cxnLst/>
            <a:rect r="r" b="b" t="t" l="l"/>
            <a:pathLst>
              <a:path h="10287000" w="13021519">
                <a:moveTo>
                  <a:pt x="0" y="0"/>
                </a:moveTo>
                <a:lnTo>
                  <a:pt x="13021519" y="0"/>
                </a:lnTo>
                <a:lnTo>
                  <a:pt x="1302151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6604563" y="9645578"/>
            <a:ext cx="1196609" cy="198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Page | 15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62545" y="0"/>
            <a:ext cx="14962909" cy="10287000"/>
          </a:xfrm>
          <a:custGeom>
            <a:avLst/>
            <a:gdLst/>
            <a:ahLst/>
            <a:cxnLst/>
            <a:rect r="r" b="b" t="t" l="l"/>
            <a:pathLst>
              <a:path h="10287000" w="14962909">
                <a:moveTo>
                  <a:pt x="0" y="0"/>
                </a:moveTo>
                <a:lnTo>
                  <a:pt x="14962910" y="0"/>
                </a:lnTo>
                <a:lnTo>
                  <a:pt x="1496291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64687" y="0"/>
            <a:ext cx="15491012" cy="10287000"/>
          </a:xfrm>
          <a:custGeom>
            <a:avLst/>
            <a:gdLst/>
            <a:ahLst/>
            <a:cxnLst/>
            <a:rect r="r" b="b" t="t" l="l"/>
            <a:pathLst>
              <a:path h="10287000" w="15491012">
                <a:moveTo>
                  <a:pt x="0" y="0"/>
                </a:moveTo>
                <a:lnTo>
                  <a:pt x="15491012" y="0"/>
                </a:lnTo>
                <a:lnTo>
                  <a:pt x="1549101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383125" y="457043"/>
            <a:ext cx="418047" cy="230306"/>
          </a:xfrm>
          <a:custGeom>
            <a:avLst/>
            <a:gdLst/>
            <a:ahLst/>
            <a:cxnLst/>
            <a:rect r="r" b="b" t="t" l="l"/>
            <a:pathLst>
              <a:path h="230306" w="418047">
                <a:moveTo>
                  <a:pt x="0" y="0"/>
                </a:moveTo>
                <a:lnTo>
                  <a:pt x="418047" y="0"/>
                </a:lnTo>
                <a:lnTo>
                  <a:pt x="418047" y="230306"/>
                </a:lnTo>
                <a:lnTo>
                  <a:pt x="0" y="2303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29323" y="-1441217"/>
            <a:ext cx="10348425" cy="14639682"/>
          </a:xfrm>
          <a:custGeom>
            <a:avLst/>
            <a:gdLst/>
            <a:ahLst/>
            <a:cxnLst/>
            <a:rect r="r" b="b" t="t" l="l"/>
            <a:pathLst>
              <a:path h="14639682" w="10348425">
                <a:moveTo>
                  <a:pt x="0" y="0"/>
                </a:moveTo>
                <a:lnTo>
                  <a:pt x="10348425" y="0"/>
                </a:lnTo>
                <a:lnTo>
                  <a:pt x="10348425" y="14639682"/>
                </a:lnTo>
                <a:lnTo>
                  <a:pt x="0" y="146396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6604563" y="9645578"/>
            <a:ext cx="1196609" cy="198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Page | 03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958869" y="391538"/>
            <a:ext cx="2152613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1F2020"/>
                </a:solidFill>
                <a:latin typeface="Canva Sans"/>
                <a:ea typeface="Canva Sans"/>
                <a:cs typeface="Canva Sans"/>
                <a:sym typeface="Canva Sans"/>
              </a:rPr>
              <a:t>Ситуаційний план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9720861" y="6085764"/>
            <a:ext cx="12468430" cy="3438894"/>
          </a:xfrm>
          <a:custGeom>
            <a:avLst/>
            <a:gdLst/>
            <a:ahLst/>
            <a:cxnLst/>
            <a:rect r="r" b="b" t="t" l="l"/>
            <a:pathLst>
              <a:path h="3438894" w="12468430">
                <a:moveTo>
                  <a:pt x="0" y="0"/>
                </a:moveTo>
                <a:lnTo>
                  <a:pt x="12468430" y="0"/>
                </a:lnTo>
                <a:lnTo>
                  <a:pt x="12468430" y="3438894"/>
                </a:lnTo>
                <a:lnTo>
                  <a:pt x="0" y="34388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41292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828755" y="1743743"/>
            <a:ext cx="8430545" cy="7129080"/>
          </a:xfrm>
          <a:custGeom>
            <a:avLst/>
            <a:gdLst/>
            <a:ahLst/>
            <a:cxnLst/>
            <a:rect r="r" b="b" t="t" l="l"/>
            <a:pathLst>
              <a:path h="7129080" w="8430545">
                <a:moveTo>
                  <a:pt x="0" y="0"/>
                </a:moveTo>
                <a:lnTo>
                  <a:pt x="8430545" y="0"/>
                </a:lnTo>
                <a:lnTo>
                  <a:pt x="8430545" y="7129080"/>
                </a:lnTo>
                <a:lnTo>
                  <a:pt x="0" y="71290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20452" y="0"/>
            <a:ext cx="6474969" cy="10359950"/>
          </a:xfrm>
          <a:custGeom>
            <a:avLst/>
            <a:gdLst/>
            <a:ahLst/>
            <a:cxnLst/>
            <a:rect r="r" b="b" t="t" l="l"/>
            <a:pathLst>
              <a:path h="10359950" w="6474969">
                <a:moveTo>
                  <a:pt x="0" y="0"/>
                </a:moveTo>
                <a:lnTo>
                  <a:pt x="6474969" y="0"/>
                </a:lnTo>
                <a:lnTo>
                  <a:pt x="6474969" y="10359950"/>
                </a:lnTo>
                <a:lnTo>
                  <a:pt x="0" y="103599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363540" y="848042"/>
            <a:ext cx="5360975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1F2020"/>
                </a:solidFill>
                <a:latin typeface="Canva Sans"/>
                <a:ea typeface="Canva Sans"/>
                <a:cs typeface="Canva Sans"/>
                <a:sym typeface="Canva Sans"/>
              </a:rPr>
              <a:t>БАГАТОПОВЕРХОВИЙ ЖИТЛОВИЙ КОМПЛЕКС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6604563" y="9645578"/>
            <a:ext cx="1196609" cy="198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Page | 04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056001" y="1028700"/>
            <a:ext cx="14905275" cy="7815953"/>
          </a:xfrm>
          <a:custGeom>
            <a:avLst/>
            <a:gdLst/>
            <a:ahLst/>
            <a:cxnLst/>
            <a:rect r="r" b="b" t="t" l="l"/>
            <a:pathLst>
              <a:path h="7815953" w="14905275">
                <a:moveTo>
                  <a:pt x="0" y="0"/>
                </a:moveTo>
                <a:lnTo>
                  <a:pt x="14905274" y="0"/>
                </a:lnTo>
                <a:lnTo>
                  <a:pt x="14905274" y="7815953"/>
                </a:lnTo>
                <a:lnTo>
                  <a:pt x="0" y="78159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6604563" y="9645578"/>
            <a:ext cx="1196609" cy="4075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Page | 05</a:t>
            </a:r>
          </a:p>
          <a:p>
            <a:pPr algn="r">
              <a:lnSpc>
                <a:spcPts val="1680"/>
              </a:lnSpc>
              <a:spcBef>
                <a:spcPct val="0"/>
              </a:spcBef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7767340" y="649249"/>
            <a:ext cx="275332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1F2020"/>
                </a:solidFill>
                <a:latin typeface="Canva Sans"/>
                <a:ea typeface="Canva Sans"/>
                <a:cs typeface="Canva Sans"/>
                <a:sym typeface="Canva Sans"/>
              </a:rPr>
              <a:t>Ліцей “ORGANIC FIOW”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59541" y="1597404"/>
            <a:ext cx="15568917" cy="7660896"/>
          </a:xfrm>
          <a:custGeom>
            <a:avLst/>
            <a:gdLst/>
            <a:ahLst/>
            <a:cxnLst/>
            <a:rect r="r" b="b" t="t" l="l"/>
            <a:pathLst>
              <a:path h="7660896" w="15568917">
                <a:moveTo>
                  <a:pt x="0" y="0"/>
                </a:moveTo>
                <a:lnTo>
                  <a:pt x="15568918" y="0"/>
                </a:lnTo>
                <a:lnTo>
                  <a:pt x="15568918" y="7660896"/>
                </a:lnTo>
                <a:lnTo>
                  <a:pt x="0" y="76608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150694" y="705485"/>
            <a:ext cx="5986611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1F2020"/>
                </a:solidFill>
                <a:latin typeface="Canva Sans"/>
                <a:ea typeface="Canva Sans"/>
                <a:cs typeface="Canva Sans"/>
                <a:sym typeface="Canva Sans"/>
              </a:rPr>
              <a:t>НАУКОВО-ТЕХНІЧНИЙ МУЗЕЙ “ВЕКТОР ПРОГРЕСУ”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6604563" y="9645578"/>
            <a:ext cx="1196609" cy="198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Page | 06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383125" y="457043"/>
            <a:ext cx="418047" cy="230306"/>
          </a:xfrm>
          <a:custGeom>
            <a:avLst/>
            <a:gdLst/>
            <a:ahLst/>
            <a:cxnLst/>
            <a:rect r="r" b="b" t="t" l="l"/>
            <a:pathLst>
              <a:path h="230306" w="418047">
                <a:moveTo>
                  <a:pt x="0" y="0"/>
                </a:moveTo>
                <a:lnTo>
                  <a:pt x="418047" y="0"/>
                </a:lnTo>
                <a:lnTo>
                  <a:pt x="418047" y="230306"/>
                </a:lnTo>
                <a:lnTo>
                  <a:pt x="0" y="2303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903244" y="3225939"/>
            <a:ext cx="7688904" cy="4202344"/>
          </a:xfrm>
          <a:custGeom>
            <a:avLst/>
            <a:gdLst/>
            <a:ahLst/>
            <a:cxnLst/>
            <a:rect r="r" b="b" t="t" l="l"/>
            <a:pathLst>
              <a:path h="4202344" w="7688904">
                <a:moveTo>
                  <a:pt x="0" y="0"/>
                </a:moveTo>
                <a:lnTo>
                  <a:pt x="7688905" y="0"/>
                </a:lnTo>
                <a:lnTo>
                  <a:pt x="7688905" y="4202345"/>
                </a:lnTo>
                <a:lnTo>
                  <a:pt x="0" y="42023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1324936"/>
            <a:ext cx="8856646" cy="7637127"/>
          </a:xfrm>
          <a:custGeom>
            <a:avLst/>
            <a:gdLst/>
            <a:ahLst/>
            <a:cxnLst/>
            <a:rect r="r" b="b" t="t" l="l"/>
            <a:pathLst>
              <a:path h="7637127" w="8856646">
                <a:moveTo>
                  <a:pt x="0" y="0"/>
                </a:moveTo>
                <a:lnTo>
                  <a:pt x="8856646" y="0"/>
                </a:lnTo>
                <a:lnTo>
                  <a:pt x="8856646" y="7637128"/>
                </a:lnTo>
                <a:lnTo>
                  <a:pt x="0" y="76371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6604563" y="9645578"/>
            <a:ext cx="1196609" cy="198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Page | 07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267463" y="705485"/>
            <a:ext cx="3753073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1F2020"/>
                </a:solidFill>
                <a:latin typeface="Canva Sans"/>
                <a:ea typeface="Canva Sans"/>
                <a:cs typeface="Canva Sans"/>
                <a:sym typeface="Canva Sans"/>
              </a:rPr>
              <a:t>Ідеологема та формоутворення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383125" y="457043"/>
            <a:ext cx="418047" cy="230306"/>
          </a:xfrm>
          <a:custGeom>
            <a:avLst/>
            <a:gdLst/>
            <a:ahLst/>
            <a:cxnLst/>
            <a:rect r="r" b="b" t="t" l="l"/>
            <a:pathLst>
              <a:path h="230306" w="418047">
                <a:moveTo>
                  <a:pt x="0" y="0"/>
                </a:moveTo>
                <a:lnTo>
                  <a:pt x="418047" y="0"/>
                </a:lnTo>
                <a:lnTo>
                  <a:pt x="418047" y="230306"/>
                </a:lnTo>
                <a:lnTo>
                  <a:pt x="0" y="2303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939285" y="-577216"/>
            <a:ext cx="8409430" cy="10420989"/>
          </a:xfrm>
          <a:custGeom>
            <a:avLst/>
            <a:gdLst/>
            <a:ahLst/>
            <a:cxnLst/>
            <a:rect r="r" b="b" t="t" l="l"/>
            <a:pathLst>
              <a:path h="10420989" w="8409430">
                <a:moveTo>
                  <a:pt x="0" y="0"/>
                </a:moveTo>
                <a:lnTo>
                  <a:pt x="8409430" y="0"/>
                </a:lnTo>
                <a:lnTo>
                  <a:pt x="8409430" y="10420988"/>
                </a:lnTo>
                <a:lnTo>
                  <a:pt x="0" y="104209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6604563" y="9645578"/>
            <a:ext cx="1196609" cy="198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Page | 08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922444" y="364134"/>
            <a:ext cx="2203586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1F2020"/>
                </a:solidFill>
                <a:latin typeface="Canva Sans"/>
                <a:ea typeface="Canva Sans"/>
                <a:cs typeface="Canva Sans"/>
                <a:sym typeface="Canva Sans"/>
              </a:rPr>
              <a:t>Генеральний план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383125" y="457043"/>
            <a:ext cx="418047" cy="230306"/>
          </a:xfrm>
          <a:custGeom>
            <a:avLst/>
            <a:gdLst/>
            <a:ahLst/>
            <a:cxnLst/>
            <a:rect r="r" b="b" t="t" l="l"/>
            <a:pathLst>
              <a:path h="230306" w="418047">
                <a:moveTo>
                  <a:pt x="0" y="0"/>
                </a:moveTo>
                <a:lnTo>
                  <a:pt x="418047" y="0"/>
                </a:lnTo>
                <a:lnTo>
                  <a:pt x="418047" y="230306"/>
                </a:lnTo>
                <a:lnTo>
                  <a:pt x="0" y="2303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65436" y="572196"/>
            <a:ext cx="12687114" cy="9092432"/>
          </a:xfrm>
          <a:custGeom>
            <a:avLst/>
            <a:gdLst/>
            <a:ahLst/>
            <a:cxnLst/>
            <a:rect r="r" b="b" t="t" l="l"/>
            <a:pathLst>
              <a:path h="9092432" w="12687114">
                <a:moveTo>
                  <a:pt x="0" y="0"/>
                </a:moveTo>
                <a:lnTo>
                  <a:pt x="12687114" y="0"/>
                </a:lnTo>
                <a:lnTo>
                  <a:pt x="12687114" y="9092432"/>
                </a:lnTo>
                <a:lnTo>
                  <a:pt x="0" y="90924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6604563" y="9645578"/>
            <a:ext cx="1196609" cy="198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Page | 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DAHNbGzga5M</dc:identifier>
  <dcterms:modified xsi:type="dcterms:W3CDTF">2011-08-01T06:04:30Z</dcterms:modified>
  <cp:revision>1</cp:revision>
  <dc:title>White Clean Architecture Presentation</dc:title>
</cp:coreProperties>
</file>