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5" r:id="rId5"/>
    <p:sldId id="266" r:id="rId6"/>
    <p:sldId id="259" r:id="rId7"/>
    <p:sldId id="258" r:id="rId8"/>
    <p:sldId id="269" r:id="rId9"/>
    <p:sldId id="271" r:id="rId10"/>
    <p:sldId id="284" r:id="rId11"/>
    <p:sldId id="270" r:id="rId12"/>
    <p:sldId id="276" r:id="rId13"/>
    <p:sldId id="283" r:id="rId14"/>
    <p:sldId id="282" r:id="rId15"/>
    <p:sldId id="277" r:id="rId16"/>
    <p:sldId id="281" r:id="rId17"/>
    <p:sldId id="280" r:id="rId18"/>
    <p:sldId id="279" r:id="rId19"/>
    <p:sldId id="278" r:id="rId20"/>
    <p:sldId id="296" r:id="rId21"/>
    <p:sldId id="295" r:id="rId22"/>
    <p:sldId id="294" r:id="rId23"/>
    <p:sldId id="293" r:id="rId24"/>
    <p:sldId id="267" r:id="rId25"/>
    <p:sldId id="290" r:id="rId26"/>
    <p:sldId id="291" r:id="rId27"/>
    <p:sldId id="289" r:id="rId28"/>
    <p:sldId id="287" r:id="rId29"/>
    <p:sldId id="286" r:id="rId30"/>
    <p:sldId id="285" r:id="rId31"/>
    <p:sldId id="297" r:id="rId32"/>
    <p:sldId id="304" r:id="rId33"/>
    <p:sldId id="307" r:id="rId34"/>
    <p:sldId id="344" r:id="rId35"/>
    <p:sldId id="318" r:id="rId36"/>
    <p:sldId id="345" r:id="rId37"/>
    <p:sldId id="319" r:id="rId38"/>
    <p:sldId id="317" r:id="rId39"/>
    <p:sldId id="347" r:id="rId40"/>
    <p:sldId id="348" r:id="rId41"/>
    <p:sldId id="322" r:id="rId42"/>
    <p:sldId id="326" r:id="rId43"/>
    <p:sldId id="327" r:id="rId44"/>
    <p:sldId id="328" r:id="rId45"/>
    <p:sldId id="331" r:id="rId46"/>
    <p:sldId id="332"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p:cViewPr varScale="1">
        <p:scale>
          <a:sx n="84" d="100"/>
          <a:sy n="84" d="100"/>
        </p:scale>
        <p:origin x="1464"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C5A18C2-5788-4D17-AE96-DE5E6382C0CE}" type="datetimeFigureOut">
              <a:rPr lang="ru-RU" smtClean="0"/>
              <a:pPr/>
              <a:t>20.06.2023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9EE97D-2FAD-414C-A7C8-0E2A1A78B38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A18C2-5788-4D17-AE96-DE5E6382C0CE}" type="datetimeFigureOut">
              <a:rPr lang="ru-RU" smtClean="0"/>
              <a:pPr/>
              <a:t>20.06.2023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EE97D-2FAD-414C-A7C8-0E2A1A78B38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052736"/>
            <a:ext cx="4621097" cy="2132856"/>
          </a:xfrm>
        </p:spPr>
        <p:txBody>
          <a:bodyPr>
            <a:normAutofit/>
          </a:bodyPr>
          <a:lstStyle/>
          <a:p>
            <a:r>
              <a:rPr lang="ru-RU" sz="3200" dirty="0" smtClean="0">
                <a:solidFill>
                  <a:schemeClr val="bg1">
                    <a:lumMod val="50000"/>
                  </a:schemeClr>
                </a:solidFill>
              </a:rPr>
              <a:t>Носов Ю.І.</a:t>
            </a:r>
            <a:endParaRPr lang="ru-RU" sz="3200" dirty="0">
              <a:solidFill>
                <a:schemeClr val="bg1">
                  <a:lumMod val="50000"/>
                </a:schemeClr>
              </a:solidFill>
            </a:endParaRPr>
          </a:p>
        </p:txBody>
      </p:sp>
      <p:sp>
        <p:nvSpPr>
          <p:cNvPr id="5" name="Подзаголовок 2"/>
          <p:cNvSpPr>
            <a:spLocks noGrp="1"/>
          </p:cNvSpPr>
          <p:nvPr>
            <p:ph type="subTitle" idx="1"/>
          </p:nvPr>
        </p:nvSpPr>
        <p:spPr>
          <a:xfrm>
            <a:off x="499528" y="2780928"/>
            <a:ext cx="4621097" cy="4865973"/>
          </a:xfrm>
        </p:spPr>
        <p:txBody>
          <a:bodyPr>
            <a:normAutofit/>
          </a:bodyPr>
          <a:lstStyle/>
          <a:p>
            <a:r>
              <a:rPr lang="ru-RU" sz="1800" dirty="0"/>
              <a:t>Засади </a:t>
            </a:r>
            <a:r>
              <a:rPr lang="ru-RU" sz="1800" dirty="0" err="1"/>
              <a:t>архітектурно-просторової</a:t>
            </a:r>
            <a:r>
              <a:rPr lang="ru-RU" sz="1800" dirty="0"/>
              <a:t> </a:t>
            </a:r>
            <a:r>
              <a:rPr lang="ru-RU" sz="1800" dirty="0" err="1"/>
              <a:t>організації</a:t>
            </a:r>
            <a:r>
              <a:rPr lang="ru-RU" sz="1800" dirty="0"/>
              <a:t> </a:t>
            </a:r>
            <a:r>
              <a:rPr lang="ru-RU" sz="1800" dirty="0" err="1"/>
              <a:t>сміттєпереробних</a:t>
            </a:r>
            <a:r>
              <a:rPr lang="ru-RU" sz="1800" dirty="0"/>
              <a:t> </a:t>
            </a:r>
            <a:r>
              <a:rPr lang="ru-RU" sz="1800" dirty="0" err="1"/>
              <a:t>комплексів</a:t>
            </a:r>
            <a:r>
              <a:rPr lang="ru-RU" sz="1800" dirty="0"/>
              <a:t> в межах </a:t>
            </a:r>
            <a:r>
              <a:rPr lang="ru-RU" sz="1800" dirty="0" err="1"/>
              <a:t>крупних</a:t>
            </a:r>
            <a:r>
              <a:rPr lang="ru-RU" sz="1800" dirty="0"/>
              <a:t> </a:t>
            </a:r>
            <a:r>
              <a:rPr lang="ru-RU" sz="1800" dirty="0" err="1"/>
              <a:t>міст</a:t>
            </a:r>
            <a:endParaRPr lang="ru-RU" sz="1800" dirty="0">
              <a:solidFill>
                <a:schemeClr val="tx1"/>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052736"/>
            <a:ext cx="2785784" cy="42484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500042"/>
            <a:ext cx="9144000" cy="369332"/>
          </a:xfrm>
          <a:prstGeom prst="rect">
            <a:avLst/>
          </a:prstGeom>
        </p:spPr>
        <p:txBody>
          <a:bodyPr wrap="square">
            <a:spAutoFit/>
          </a:bodyPr>
          <a:lstStyle/>
          <a:p>
            <a:pPr algn="ctr"/>
            <a:r>
              <a:rPr lang="ru-RU" dirty="0" err="1"/>
              <a:t>Сміттєпереробний</a:t>
            </a:r>
            <a:r>
              <a:rPr lang="ru-RU" dirty="0"/>
              <a:t> завод "</a:t>
            </a:r>
            <a:r>
              <a:rPr lang="ru-RU" dirty="0" err="1"/>
              <a:t>Екоцентр</a:t>
            </a:r>
            <a:r>
              <a:rPr lang="ru-RU" dirty="0"/>
              <a:t>" (м. </a:t>
            </a:r>
            <a:r>
              <a:rPr lang="ru-RU" dirty="0" err="1"/>
              <a:t>Львів</a:t>
            </a:r>
            <a:r>
              <a:rPr lang="ru-RU" dirty="0" smtClean="0"/>
              <a:t>)</a:t>
            </a:r>
            <a:endParaRPr lang="ru-RU" dirty="0"/>
          </a:p>
        </p:txBody>
      </p:sp>
      <p:pic>
        <p:nvPicPr>
          <p:cNvPr id="6146" name="Picture 2" descr="ecoaction.org.ua/wp-content/uploads/2023/05/nov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80728"/>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00042"/>
            <a:ext cx="9144000" cy="369332"/>
          </a:xfrm>
          <a:prstGeom prst="rect">
            <a:avLst/>
          </a:prstGeom>
        </p:spPr>
        <p:txBody>
          <a:bodyPr wrap="square">
            <a:spAutoFit/>
          </a:bodyPr>
          <a:lstStyle/>
          <a:p>
            <a:pPr algn="ctr"/>
            <a:r>
              <a:rPr lang="ru-RU" dirty="0" err="1"/>
              <a:t>Сміттєпереробний</a:t>
            </a:r>
            <a:r>
              <a:rPr lang="ru-RU" dirty="0"/>
              <a:t> завод "</a:t>
            </a:r>
            <a:r>
              <a:rPr lang="ru-RU" dirty="0" err="1"/>
              <a:t>Екологічний</a:t>
            </a:r>
            <a:r>
              <a:rPr lang="ru-RU" dirty="0"/>
              <a:t> </a:t>
            </a:r>
            <a:r>
              <a:rPr lang="ru-RU" dirty="0" err="1"/>
              <a:t>простір</a:t>
            </a:r>
            <a:r>
              <a:rPr lang="ru-RU" dirty="0"/>
              <a:t>" (м. Одеса</a:t>
            </a:r>
            <a:r>
              <a:rPr lang="ru-RU" dirty="0" smtClean="0"/>
              <a:t>)</a:t>
            </a:r>
            <a:endParaRPr lang="ru-RU" dirty="0"/>
          </a:p>
        </p:txBody>
      </p:sp>
      <p:pic>
        <p:nvPicPr>
          <p:cNvPr id="7170" name="Picture 2" descr="Під Одесою збудують потужний сміттєпереробний завод | ЕкоПоліт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868" y="1340768"/>
            <a:ext cx="6948264" cy="4627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23728" y="692696"/>
            <a:ext cx="5046703" cy="369332"/>
          </a:xfrm>
          <a:prstGeom prst="rect">
            <a:avLst/>
          </a:prstGeom>
        </p:spPr>
        <p:txBody>
          <a:bodyPr wrap="none">
            <a:spAutoFit/>
          </a:bodyPr>
          <a:lstStyle/>
          <a:p>
            <a:r>
              <a:rPr lang="ru-RU" dirty="0" err="1"/>
              <a:t>Сміттєпереробний</a:t>
            </a:r>
            <a:r>
              <a:rPr lang="ru-RU" dirty="0"/>
              <a:t> завод "</a:t>
            </a:r>
            <a:r>
              <a:rPr lang="ru-RU" dirty="0" err="1"/>
              <a:t>Екопатруль</a:t>
            </a:r>
            <a:r>
              <a:rPr lang="ru-RU" dirty="0"/>
              <a:t>" (м. </a:t>
            </a:r>
            <a:r>
              <a:rPr lang="ru-RU" dirty="0" err="1"/>
              <a:t>Харків</a:t>
            </a:r>
            <a:r>
              <a:rPr lang="ru-RU" dirty="0"/>
              <a:t>)</a:t>
            </a:r>
          </a:p>
        </p:txBody>
      </p:sp>
      <p:pic>
        <p:nvPicPr>
          <p:cNvPr id="2" name="Picture 2" descr="Переробка сміття: у Харкові будують сміттєпереробний завод | ЕкоПоліт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7560840" cy="4320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28926" y="357166"/>
            <a:ext cx="237566" cy="369332"/>
          </a:xfrm>
          <a:prstGeom prst="rect">
            <a:avLst/>
          </a:prstGeom>
        </p:spPr>
        <p:txBody>
          <a:bodyPr wrap="none">
            <a:spAutoFit/>
          </a:bodyPr>
          <a:lstStyle/>
          <a:p>
            <a:r>
              <a:rPr lang="en-US" dirty="0" smtClean="0"/>
              <a:t> </a:t>
            </a:r>
            <a:endParaRPr lang="ru-RU" dirty="0"/>
          </a:p>
        </p:txBody>
      </p:sp>
      <p:sp>
        <p:nvSpPr>
          <p:cNvPr id="8" name="Прямоугольник 7"/>
          <p:cNvSpPr/>
          <p:nvPr/>
        </p:nvSpPr>
        <p:spPr>
          <a:xfrm>
            <a:off x="0" y="500042"/>
            <a:ext cx="9144000" cy="369332"/>
          </a:xfrm>
          <a:prstGeom prst="rect">
            <a:avLst/>
          </a:prstGeom>
        </p:spPr>
        <p:txBody>
          <a:bodyPr wrap="square">
            <a:spAutoFit/>
          </a:bodyPr>
          <a:lstStyle/>
          <a:p>
            <a:pPr algn="ctr"/>
            <a:r>
              <a:rPr lang="uk-UA" dirty="0"/>
              <a:t>Завод </a:t>
            </a:r>
            <a:r>
              <a:rPr lang="uk-UA" dirty="0" err="1"/>
              <a:t>Шпіттелау</a:t>
            </a:r>
            <a:r>
              <a:rPr lang="uk-UA" dirty="0"/>
              <a:t> в Австрії</a:t>
            </a:r>
            <a:endParaRPr lang="ru-RU" dirty="0"/>
          </a:p>
        </p:txBody>
      </p:sp>
      <p:pic>
        <p:nvPicPr>
          <p:cNvPr id="9218" name="Рисунок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168" y="1012250"/>
            <a:ext cx="5935663"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92696"/>
            <a:ext cx="9144000" cy="369332"/>
          </a:xfrm>
          <a:prstGeom prst="rect">
            <a:avLst/>
          </a:prstGeom>
        </p:spPr>
        <p:txBody>
          <a:bodyPr wrap="square">
            <a:spAutoFit/>
          </a:bodyPr>
          <a:lstStyle/>
          <a:p>
            <a:pPr algn="ctr"/>
            <a:r>
              <a:rPr lang="uk-UA" dirty="0"/>
              <a:t>Завод зі спалювання сміття у місті </a:t>
            </a:r>
            <a:r>
              <a:rPr lang="uk-UA" dirty="0" err="1"/>
              <a:t>Роскілл</a:t>
            </a:r>
            <a:r>
              <a:rPr lang="uk-UA" dirty="0"/>
              <a:t>, Данія</a:t>
            </a:r>
            <a:endParaRPr lang="ru-RU" dirty="0"/>
          </a:p>
        </p:txBody>
      </p:sp>
      <p:pic>
        <p:nvPicPr>
          <p:cNvPr id="10242" name="Рисунок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1484784"/>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692696"/>
            <a:ext cx="6030416" cy="369332"/>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rPr>
              <a:t>Станція з переробки сміття в місті </a:t>
            </a:r>
            <a:r>
              <a:rPr lang="uk-UA" dirty="0" err="1">
                <a:latin typeface="Times New Roman" panose="02020603050405020304" pitchFamily="18" charset="0"/>
                <a:ea typeface="Calibri" panose="020F0502020204030204" pitchFamily="34" charset="0"/>
              </a:rPr>
              <a:t>Зендерен</a:t>
            </a:r>
            <a:r>
              <a:rPr lang="uk-UA" dirty="0">
                <a:latin typeface="Times New Roman" panose="02020603050405020304" pitchFamily="18" charset="0"/>
                <a:ea typeface="Calibri" panose="020F0502020204030204" pitchFamily="34" charset="0"/>
              </a:rPr>
              <a:t>, Нідерланди</a:t>
            </a:r>
            <a:endParaRPr lang="ru-RU" dirty="0"/>
          </a:p>
        </p:txBody>
      </p:sp>
      <p:pic>
        <p:nvPicPr>
          <p:cNvPr id="11266" name="Рисунок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9164" y="1772816"/>
            <a:ext cx="43434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0042"/>
            <a:ext cx="9144000" cy="369332"/>
          </a:xfrm>
          <a:prstGeom prst="rect">
            <a:avLst/>
          </a:prstGeom>
        </p:spPr>
        <p:txBody>
          <a:bodyPr wrap="square">
            <a:spAutoFit/>
          </a:bodyPr>
          <a:lstStyle/>
          <a:p>
            <a:pPr algn="ctr"/>
            <a:r>
              <a:rPr lang="uk-UA" dirty="0"/>
              <a:t>Станція з переробки сміття в </a:t>
            </a:r>
            <a:r>
              <a:rPr lang="uk-UA" dirty="0" err="1"/>
              <a:t>Хуарта</a:t>
            </a:r>
            <a:r>
              <a:rPr lang="uk-UA" dirty="0"/>
              <a:t>, Іспанія</a:t>
            </a:r>
            <a:endParaRPr lang="ru-RU" dirty="0"/>
          </a:p>
        </p:txBody>
      </p:sp>
      <p:pic>
        <p:nvPicPr>
          <p:cNvPr id="12290" name="Рисунок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12776"/>
            <a:ext cx="59436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0042"/>
            <a:ext cx="9144000" cy="369332"/>
          </a:xfrm>
          <a:prstGeom prst="rect">
            <a:avLst/>
          </a:prstGeom>
        </p:spPr>
        <p:txBody>
          <a:bodyPr wrap="square">
            <a:spAutoFit/>
          </a:bodyPr>
          <a:lstStyle/>
          <a:p>
            <a:pPr algn="ctr"/>
            <a:r>
              <a:rPr lang="uk-UA" dirty="0" err="1"/>
              <a:t>Сміттєпереробний</a:t>
            </a:r>
            <a:r>
              <a:rPr lang="uk-UA" dirty="0"/>
              <a:t> завод у Копенгагені, Данія</a:t>
            </a:r>
            <a:endParaRPr lang="ru-RU" dirty="0"/>
          </a:p>
        </p:txBody>
      </p:sp>
      <p:pic>
        <p:nvPicPr>
          <p:cNvPr id="13314" name="Рисунок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168" y="1124744"/>
            <a:ext cx="5935663"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692696"/>
            <a:ext cx="3976986" cy="369332"/>
          </a:xfrm>
          <a:prstGeom prst="rect">
            <a:avLst/>
          </a:prstGeom>
        </p:spPr>
        <p:txBody>
          <a:bodyPr wrap="none">
            <a:spAutoFit/>
          </a:bodyPr>
          <a:lstStyle/>
          <a:p>
            <a:r>
              <a:rPr lang="uk-UA" dirty="0">
                <a:latin typeface="Times New Roman" panose="02020603050405020304" pitchFamily="18" charset="0"/>
                <a:ea typeface="Calibri" panose="020F0502020204030204" pitchFamily="34" charset="0"/>
              </a:rPr>
              <a:t>Завод на острові Мен, Великобританія</a:t>
            </a:r>
            <a:endParaRPr lang="ru-RU" dirty="0"/>
          </a:p>
        </p:txBody>
      </p:sp>
      <p:pic>
        <p:nvPicPr>
          <p:cNvPr id="14338" name="Рисунок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477" y="1700808"/>
            <a:ext cx="594360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00042"/>
            <a:ext cx="9144000" cy="369332"/>
          </a:xfrm>
          <a:prstGeom prst="rect">
            <a:avLst/>
          </a:prstGeom>
        </p:spPr>
        <p:txBody>
          <a:bodyPr wrap="square">
            <a:spAutoFit/>
          </a:bodyPr>
          <a:lstStyle/>
          <a:p>
            <a:pPr algn="ctr"/>
            <a:r>
              <a:rPr lang="uk-UA" dirty="0"/>
              <a:t>Завод у міста </a:t>
            </a:r>
            <a:r>
              <a:rPr lang="uk-UA" dirty="0" err="1"/>
              <a:t>Лідс</a:t>
            </a:r>
            <a:r>
              <a:rPr lang="uk-UA" dirty="0"/>
              <a:t>, Великобританія</a:t>
            </a:r>
            <a:endParaRPr lang="ru-RU" dirty="0"/>
          </a:p>
        </p:txBody>
      </p:sp>
      <p:pic>
        <p:nvPicPr>
          <p:cNvPr id="15362" name="Рисунок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00808"/>
            <a:ext cx="59436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21571" y="2000240"/>
            <a:ext cx="6500858" cy="3970318"/>
          </a:xfrm>
          <a:prstGeom prst="rect">
            <a:avLst/>
          </a:prstGeom>
        </p:spPr>
        <p:txBody>
          <a:bodyPr wrap="square">
            <a:spAutoFit/>
          </a:bodyPr>
          <a:lstStyle/>
          <a:p>
            <a:pPr algn="ctr"/>
            <a:r>
              <a:rPr lang="uk-UA" dirty="0"/>
              <a:t>Засади архітектурно-просторової організації </a:t>
            </a:r>
            <a:r>
              <a:rPr lang="uk-UA" dirty="0" err="1"/>
              <a:t>сміттєпереробних</a:t>
            </a:r>
            <a:r>
              <a:rPr lang="uk-UA" dirty="0"/>
              <a:t> комплексів в межах крупних міст є дослідженням, яке має на меті визначити оптимальні принципи планування та проектування таких комплексів. Дослідження складається з аналізу поточного стану </a:t>
            </a:r>
            <a:r>
              <a:rPr lang="uk-UA" dirty="0" err="1"/>
              <a:t>сміттєпереробної</a:t>
            </a:r>
            <a:r>
              <a:rPr lang="uk-UA" dirty="0"/>
              <a:t> галузі в містах, визначення потреб у відповідних послугах та розробки пропозицій щодо покращення архітектурно-просторової організації </a:t>
            </a:r>
            <a:r>
              <a:rPr lang="uk-UA" dirty="0" err="1"/>
              <a:t>сміттєпереробних</a:t>
            </a:r>
            <a:r>
              <a:rPr lang="uk-UA" dirty="0"/>
              <a:t> комплексів. Дослідження використовує різноманітні методи, такі як аналіз даних, інтерв'ю з фахівцями та дослідження досвіду успішної реалізації подібних проектів в інших містах. </a:t>
            </a:r>
            <a:r>
              <a:rPr lang="ru-RU" dirty="0" err="1"/>
              <a:t>Результати</a:t>
            </a:r>
            <a:r>
              <a:rPr lang="ru-RU" dirty="0"/>
              <a:t> </a:t>
            </a:r>
            <a:r>
              <a:rPr lang="ru-RU" dirty="0" err="1"/>
              <a:t>дослідження</a:t>
            </a:r>
            <a:r>
              <a:rPr lang="ru-RU" dirty="0"/>
              <a:t> </a:t>
            </a:r>
            <a:r>
              <a:rPr lang="ru-RU" dirty="0" err="1"/>
              <a:t>можуть</a:t>
            </a:r>
            <a:r>
              <a:rPr lang="ru-RU" dirty="0"/>
              <a:t> бути </a:t>
            </a:r>
            <a:r>
              <a:rPr lang="ru-RU" dirty="0" err="1"/>
              <a:t>використані</a:t>
            </a:r>
            <a:r>
              <a:rPr lang="ru-RU" dirty="0"/>
              <a:t> </a:t>
            </a:r>
            <a:r>
              <a:rPr lang="ru-RU" dirty="0" err="1"/>
              <a:t>міськими</a:t>
            </a:r>
            <a:r>
              <a:rPr lang="ru-RU" dirty="0"/>
              <a:t> </a:t>
            </a:r>
            <a:r>
              <a:rPr lang="ru-RU" dirty="0" err="1"/>
              <a:t>владами</a:t>
            </a:r>
            <a:r>
              <a:rPr lang="ru-RU" dirty="0"/>
              <a:t> та </a:t>
            </a:r>
            <a:r>
              <a:rPr lang="ru-RU" dirty="0" err="1"/>
              <a:t>розробниками</a:t>
            </a:r>
            <a:r>
              <a:rPr lang="ru-RU" dirty="0"/>
              <a:t> для </a:t>
            </a:r>
            <a:r>
              <a:rPr lang="ru-RU" dirty="0" err="1"/>
              <a:t>ефективного</a:t>
            </a:r>
            <a:r>
              <a:rPr lang="ru-RU" dirty="0"/>
              <a:t> </a:t>
            </a:r>
            <a:r>
              <a:rPr lang="ru-RU" dirty="0" err="1"/>
              <a:t>планування</a:t>
            </a:r>
            <a:r>
              <a:rPr lang="ru-RU" dirty="0"/>
              <a:t> та </a:t>
            </a:r>
            <a:r>
              <a:rPr lang="ru-RU" dirty="0" err="1"/>
              <a:t>реалізації</a:t>
            </a:r>
            <a:r>
              <a:rPr lang="ru-RU" dirty="0"/>
              <a:t> </a:t>
            </a:r>
            <a:r>
              <a:rPr lang="ru-RU" dirty="0" err="1"/>
              <a:t>сміттєпереробних</a:t>
            </a:r>
            <a:r>
              <a:rPr lang="ru-RU" dirty="0"/>
              <a:t> </a:t>
            </a:r>
            <a:r>
              <a:rPr lang="ru-RU" dirty="0" err="1"/>
              <a:t>комплексів</a:t>
            </a:r>
            <a:r>
              <a:rPr lang="ru-RU" dirty="0"/>
              <a:t> в межах </a:t>
            </a:r>
            <a:r>
              <a:rPr lang="ru-RU" dirty="0" err="1"/>
              <a:t>крупних</a:t>
            </a:r>
            <a:r>
              <a:rPr lang="ru-RU" dirty="0"/>
              <a:t> </a:t>
            </a:r>
            <a:r>
              <a:rPr lang="ru-RU" dirty="0" err="1"/>
              <a:t>міст</a:t>
            </a:r>
            <a:r>
              <a:rPr lang="ru-RU" dirty="0"/>
              <a:t>.</a:t>
            </a:r>
          </a:p>
        </p:txBody>
      </p:sp>
      <p:sp>
        <p:nvSpPr>
          <p:cNvPr id="3" name="Подзаголовок 2"/>
          <p:cNvSpPr txBox="1">
            <a:spLocks/>
          </p:cNvSpPr>
          <p:nvPr/>
        </p:nvSpPr>
        <p:spPr>
          <a:xfrm>
            <a:off x="0" y="908720"/>
            <a:ext cx="9144000" cy="1752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uk-UA" sz="3200" b="0" i="0" u="none" strike="noStrike" kern="1200" cap="none" spc="0" normalizeH="0" baseline="0" noProof="0" dirty="0" smtClean="0">
                <a:ln>
                  <a:noFill/>
                </a:ln>
                <a:solidFill>
                  <a:schemeClr val="tx1"/>
                </a:solidFill>
                <a:effectLst/>
                <a:uLnTx/>
                <a:uFillTx/>
                <a:latin typeface="+mn-lt"/>
                <a:ea typeface="+mn-ea"/>
                <a:cs typeface="+mn-cs"/>
              </a:rPr>
              <a:t>АНОТАЦІЯ</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6" y="476672"/>
            <a:ext cx="5909216" cy="369332"/>
          </a:xfrm>
          <a:prstGeom prst="rect">
            <a:avLst/>
          </a:prstGeom>
        </p:spPr>
        <p:txBody>
          <a:bodyPr wrap="square">
            <a:spAutoFit/>
          </a:bodyPr>
          <a:lstStyle/>
          <a:p>
            <a:pPr algn="ctr"/>
            <a:r>
              <a:rPr lang="uk-UA" dirty="0"/>
              <a:t>Станція очищення вод </a:t>
            </a:r>
            <a:r>
              <a:rPr lang="ru-RU" dirty="0" err="1"/>
              <a:t>Ellis</a:t>
            </a:r>
            <a:r>
              <a:rPr lang="ru-RU" dirty="0"/>
              <a:t> </a:t>
            </a:r>
            <a:r>
              <a:rPr lang="ru-RU" dirty="0" err="1"/>
              <a:t>Creek</a:t>
            </a:r>
            <a:r>
              <a:rPr lang="uk-UA" dirty="0"/>
              <a:t> в </a:t>
            </a:r>
            <a:r>
              <a:rPr lang="uk-UA" dirty="0" err="1"/>
              <a:t>Пенталумі</a:t>
            </a:r>
            <a:r>
              <a:rPr lang="uk-UA" dirty="0"/>
              <a:t>, США</a:t>
            </a:r>
            <a:endParaRPr lang="ru-RU" dirty="0"/>
          </a:p>
        </p:txBody>
      </p:sp>
      <p:pic>
        <p:nvPicPr>
          <p:cNvPr id="16386" name="Рисунок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432" y="1196752"/>
            <a:ext cx="5935663"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00042"/>
            <a:ext cx="9144000" cy="369332"/>
          </a:xfrm>
          <a:prstGeom prst="rect">
            <a:avLst/>
          </a:prstGeom>
        </p:spPr>
        <p:txBody>
          <a:bodyPr wrap="square">
            <a:spAutoFit/>
          </a:bodyPr>
          <a:lstStyle/>
          <a:p>
            <a:pPr algn="ctr"/>
            <a:r>
              <a:rPr lang="uk-UA" dirty="0"/>
              <a:t>Проект енергоефективного </a:t>
            </a:r>
            <a:r>
              <a:rPr lang="uk-UA" dirty="0" err="1"/>
              <a:t>сміттєпеперобного</a:t>
            </a:r>
            <a:r>
              <a:rPr lang="uk-UA" dirty="0"/>
              <a:t> заводу в Тайвані</a:t>
            </a:r>
            <a:endParaRPr lang="ru-RU" dirty="0"/>
          </a:p>
        </p:txBody>
      </p:sp>
      <p:pic>
        <p:nvPicPr>
          <p:cNvPr id="17410" name="Рисунок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168" y="1340768"/>
            <a:ext cx="593566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476672"/>
            <a:ext cx="5014713" cy="369332"/>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rPr>
              <a:t>Станція з очищення стічних вод у </a:t>
            </a:r>
            <a:r>
              <a:rPr lang="uk-UA" dirty="0" err="1">
                <a:latin typeface="Times New Roman" panose="02020603050405020304" pitchFamily="18" charset="0"/>
                <a:ea typeface="Calibri" panose="020F0502020204030204" pitchFamily="34" charset="0"/>
              </a:rPr>
              <a:t>Гамдені</a:t>
            </a:r>
            <a:r>
              <a:rPr lang="uk-UA" dirty="0">
                <a:latin typeface="Times New Roman" panose="02020603050405020304" pitchFamily="18" charset="0"/>
                <a:ea typeface="Calibri" panose="020F0502020204030204" pitchFamily="34" charset="0"/>
              </a:rPr>
              <a:t>, США</a:t>
            </a:r>
            <a:endParaRPr lang="ru-RU" dirty="0"/>
          </a:p>
        </p:txBody>
      </p:sp>
      <p:pic>
        <p:nvPicPr>
          <p:cNvPr id="18434" name="Рисунок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168" y="1196752"/>
            <a:ext cx="2717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00042"/>
            <a:ext cx="9144000" cy="369332"/>
          </a:xfrm>
          <a:prstGeom prst="rect">
            <a:avLst/>
          </a:prstGeom>
        </p:spPr>
        <p:txBody>
          <a:bodyPr wrap="square">
            <a:spAutoFit/>
          </a:bodyPr>
          <a:lstStyle/>
          <a:p>
            <a:pPr algn="ctr"/>
            <a:r>
              <a:rPr lang="uk-UA" dirty="0"/>
              <a:t>Завод з переробки та спалювання осаду стічних вод у Мюнхені, Німеччина</a:t>
            </a:r>
            <a:endParaRPr lang="ru-RU" dirty="0"/>
          </a:p>
        </p:txBody>
      </p:sp>
      <p:pic>
        <p:nvPicPr>
          <p:cNvPr id="19458" name="Рисунок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84784"/>
            <a:ext cx="48768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476672"/>
            <a:ext cx="8072494" cy="615553"/>
          </a:xfrm>
          <a:prstGeom prst="rect">
            <a:avLst/>
          </a:prstGeom>
        </p:spPr>
        <p:txBody>
          <a:bodyPr wrap="square">
            <a:spAutoFit/>
          </a:bodyPr>
          <a:lstStyle/>
          <a:p>
            <a:pPr algn="ctr"/>
            <a:r>
              <a:rPr lang="uk-UA" dirty="0"/>
              <a:t>Станція з переробки та очищення прибережного сміття в </a:t>
            </a:r>
            <a:r>
              <a:rPr lang="uk-UA" dirty="0" err="1"/>
              <a:t>Брукліні</a:t>
            </a:r>
            <a:r>
              <a:rPr lang="uk-UA" dirty="0"/>
              <a:t>, США</a:t>
            </a:r>
            <a:r>
              <a:rPr lang="uk-UA" sz="1600" dirty="0" smtClean="0"/>
              <a:t/>
            </a:r>
            <a:br>
              <a:rPr lang="uk-UA" sz="1600" dirty="0" smtClean="0"/>
            </a:br>
            <a:r>
              <a:rPr lang="uk-UA" sz="1600" dirty="0" smtClean="0"/>
              <a:t> </a:t>
            </a:r>
            <a:endParaRPr lang="ru-RU" sz="1600" dirty="0"/>
          </a:p>
        </p:txBody>
      </p:sp>
      <p:pic>
        <p:nvPicPr>
          <p:cNvPr id="20482" name="Рисунок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975" y="1412776"/>
            <a:ext cx="5935663"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1255" y="1052736"/>
            <a:ext cx="8352928" cy="4493538"/>
          </a:xfrm>
          <a:prstGeom prst="rect">
            <a:avLst/>
          </a:prstGeom>
        </p:spPr>
        <p:txBody>
          <a:bodyPr wrap="square">
            <a:spAutoFit/>
          </a:bodyPr>
          <a:lstStyle/>
          <a:p>
            <a:pPr algn="ctr"/>
            <a:r>
              <a:rPr lang="uk-UA" sz="1100" dirty="0"/>
              <a:t>Розвиток </a:t>
            </a:r>
            <a:r>
              <a:rPr lang="uk-UA" sz="1100" dirty="0" err="1"/>
              <a:t>сміттєпереробних</a:t>
            </a:r>
            <a:r>
              <a:rPr lang="uk-UA" sz="1100" dirty="0"/>
              <a:t> комплексів може вирішити ряд проблем, пов'язаних з управлінням відходами і впливом на довкілля. Деякі з них включають:</a:t>
            </a:r>
          </a:p>
          <a:p>
            <a:pPr algn="ctr"/>
            <a:endParaRPr lang="uk-UA" sz="1100" dirty="0"/>
          </a:p>
          <a:p>
            <a:pPr algn="ctr"/>
            <a:r>
              <a:rPr lang="uk-UA" sz="1100" dirty="0"/>
              <a:t>1. Зменшення відходів: </a:t>
            </a:r>
            <a:r>
              <a:rPr lang="uk-UA" sz="1100" dirty="0" err="1"/>
              <a:t>Сміттєпереробні</a:t>
            </a:r>
            <a:r>
              <a:rPr lang="uk-UA" sz="1100" dirty="0"/>
              <a:t> комплекси дозволяють переробляти тверді відходи, які раніше були би скинуті на сміттєзвалища. Це допомагає зменшити обсяги відходів, що потрапляють на звалища, тим самим зменшуючи негативний вплив на навколишнє середовище.</a:t>
            </a:r>
          </a:p>
          <a:p>
            <a:pPr algn="ctr"/>
            <a:endParaRPr lang="uk-UA" sz="1100" dirty="0"/>
          </a:p>
          <a:p>
            <a:pPr algn="ctr"/>
            <a:r>
              <a:rPr lang="uk-UA" sz="1100" dirty="0"/>
              <a:t>2. Зменшення забруднення: </a:t>
            </a:r>
            <a:r>
              <a:rPr lang="uk-UA" sz="1100" dirty="0" err="1"/>
              <a:t>Сміттєпереробні</a:t>
            </a:r>
            <a:r>
              <a:rPr lang="uk-UA" sz="1100" dirty="0"/>
              <a:t> комплекси дозволяють ефективно переробляти та обробляти різні види відходів, включаючи пластик, папір, скло та органічні матеріали. Це допомагає зменшити забруднення повітря, води та ґрунту, яке може виникати в результаті неконтрольованого знищення або розкладання відходів.</a:t>
            </a:r>
          </a:p>
          <a:p>
            <a:pPr algn="ctr"/>
            <a:endParaRPr lang="uk-UA" sz="1100" dirty="0"/>
          </a:p>
          <a:p>
            <a:pPr algn="ctr"/>
            <a:r>
              <a:rPr lang="uk-UA" sz="1100" dirty="0"/>
              <a:t>3. Енергоефективність: Деякі </a:t>
            </a:r>
            <a:r>
              <a:rPr lang="uk-UA" sz="1100" dirty="0" err="1"/>
              <a:t>сміттєпереробні</a:t>
            </a:r>
            <a:r>
              <a:rPr lang="uk-UA" sz="1100" dirty="0"/>
              <a:t> комплекси використовують технології переробки відходів для вироблення енергії. Наприклад, згоряння твердих відходів може бути використане для вироблення електроенергії або тепла. Це сприяє зменшенню залежності від традиційних джерел енергії та сприяє створенню більш сталого енергетичного балансу.</a:t>
            </a:r>
          </a:p>
          <a:p>
            <a:pPr algn="ctr"/>
            <a:endParaRPr lang="uk-UA" sz="1100" dirty="0"/>
          </a:p>
          <a:p>
            <a:pPr algn="ctr"/>
            <a:r>
              <a:rPr lang="uk-UA" sz="1100" dirty="0"/>
              <a:t>4. Економічний розвиток: Розвиток </a:t>
            </a:r>
            <a:r>
              <a:rPr lang="uk-UA" sz="1100" dirty="0" err="1"/>
              <a:t>сміттєпереробних</a:t>
            </a:r>
            <a:r>
              <a:rPr lang="uk-UA" sz="1100" dirty="0"/>
              <a:t> комплексів створює нові робочі місця та сприяє економічному розвитку в регіоні. Вони можуть створювати попит на вторинні сировинні матеріали, сприяти розвитку відновлюваної </a:t>
            </a:r>
            <a:r>
              <a:rPr lang="uk-UA" sz="1100" dirty="0" err="1"/>
              <a:t>енергети</a:t>
            </a:r>
            <a:endParaRPr lang="uk-UA" sz="1100" dirty="0"/>
          </a:p>
          <a:p>
            <a:pPr algn="ctr"/>
            <a:endParaRPr lang="uk-UA" sz="1100" dirty="0"/>
          </a:p>
          <a:p>
            <a:pPr algn="ctr"/>
            <a:r>
              <a:rPr lang="uk-UA" sz="1100" dirty="0" err="1"/>
              <a:t>ки</a:t>
            </a:r>
            <a:r>
              <a:rPr lang="uk-UA" sz="1100" dirty="0"/>
              <a:t> та інших промислових галузей, пов'язаних з переробкою відходів.</a:t>
            </a:r>
          </a:p>
          <a:p>
            <a:pPr algn="ctr"/>
            <a:endParaRPr lang="uk-UA" sz="1100" dirty="0"/>
          </a:p>
          <a:p>
            <a:pPr algn="ctr"/>
            <a:r>
              <a:rPr lang="uk-UA" sz="1100" dirty="0"/>
              <a:t>5. Зменшення парникових газів: </a:t>
            </a:r>
            <a:r>
              <a:rPr lang="uk-UA" sz="1100" dirty="0" err="1"/>
              <a:t>Сміттєпереробні</a:t>
            </a:r>
            <a:r>
              <a:rPr lang="uk-UA" sz="1100" dirty="0"/>
              <a:t> комплекси можуть сприяти зменшенню викидів парникових газів, таких як метан, які утворюються при розкладанні органічних відходів на звалищах. Замість цього, відходи можуть бути перероблені в біопаливо або інші енергетичні ресурси, що дозволяє зменшити вплив на зміну клімату.</a:t>
            </a:r>
          </a:p>
          <a:p>
            <a:pPr algn="ctr"/>
            <a:endParaRPr lang="uk-UA" sz="1100" dirty="0"/>
          </a:p>
          <a:p>
            <a:pPr algn="ctr"/>
            <a:r>
              <a:rPr lang="uk-UA" sz="1100" dirty="0"/>
              <a:t>Ці проблеми є актуальними не тільки для України, але і для багатьох країн у світі, і розвиток </a:t>
            </a:r>
            <a:r>
              <a:rPr lang="uk-UA" sz="1100" dirty="0" err="1"/>
              <a:t>сміттєпереробних</a:t>
            </a:r>
            <a:r>
              <a:rPr lang="uk-UA" sz="1100" dirty="0"/>
              <a:t> комплексів є важливим кроком у напрямку сталого управління відходами та збереження навколишнього середовища.</a:t>
            </a:r>
            <a:endParaRPr lang="ru-RU" sz="1100" dirty="0"/>
          </a:p>
        </p:txBody>
      </p:sp>
      <p:sp>
        <p:nvSpPr>
          <p:cNvPr id="6" name="Прямоугольник 5"/>
          <p:cNvSpPr/>
          <p:nvPr/>
        </p:nvSpPr>
        <p:spPr>
          <a:xfrm>
            <a:off x="251520" y="692696"/>
            <a:ext cx="8640960" cy="5256584"/>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856984" cy="6124754"/>
          </a:xfrm>
          <a:prstGeom prst="rect">
            <a:avLst/>
          </a:prstGeom>
        </p:spPr>
        <p:txBody>
          <a:bodyPr wrap="square">
            <a:spAutoFit/>
          </a:bodyPr>
          <a:lstStyle/>
          <a:p>
            <a:r>
              <a:rPr lang="ru-RU" sz="1400" dirty="0"/>
              <a:t>При </a:t>
            </a:r>
            <a:r>
              <a:rPr lang="ru-RU" sz="1400" dirty="0" err="1"/>
              <a:t>проектуванні</a:t>
            </a:r>
            <a:r>
              <a:rPr lang="ru-RU" sz="1400" dirty="0"/>
              <a:t> заводу для </a:t>
            </a:r>
            <a:r>
              <a:rPr lang="ru-RU" sz="1400" dirty="0" err="1"/>
              <a:t>ресайклингу</a:t>
            </a:r>
            <a:r>
              <a:rPr lang="ru-RU" sz="1400" dirty="0"/>
              <a:t>, </a:t>
            </a:r>
            <a:r>
              <a:rPr lang="ru-RU" sz="1400" dirty="0" err="1"/>
              <a:t>необхідно</a:t>
            </a:r>
            <a:r>
              <a:rPr lang="ru-RU" sz="1400" dirty="0"/>
              <a:t> </a:t>
            </a:r>
            <a:r>
              <a:rPr lang="ru-RU" sz="1400" dirty="0" err="1"/>
              <a:t>враховувати</a:t>
            </a:r>
            <a:r>
              <a:rPr lang="ru-RU" sz="1400" dirty="0"/>
              <a:t> </a:t>
            </a:r>
            <a:r>
              <a:rPr lang="ru-RU" sz="1400" dirty="0" err="1"/>
              <a:t>кілька</a:t>
            </a:r>
            <a:r>
              <a:rPr lang="ru-RU" sz="1400" dirty="0"/>
              <a:t> </a:t>
            </a:r>
            <a:r>
              <a:rPr lang="ru-RU" sz="1400" dirty="0" err="1"/>
              <a:t>важливих</a:t>
            </a:r>
            <a:r>
              <a:rPr lang="ru-RU" sz="1400" dirty="0"/>
              <a:t> </a:t>
            </a:r>
            <a:r>
              <a:rPr lang="ru-RU" sz="1400" dirty="0" err="1"/>
              <a:t>факторів</a:t>
            </a:r>
            <a:r>
              <a:rPr lang="ru-RU" sz="1400" dirty="0"/>
              <a:t>. Ось </a:t>
            </a:r>
            <a:r>
              <a:rPr lang="ru-RU" sz="1400" dirty="0" err="1"/>
              <a:t>деякі</a:t>
            </a:r>
            <a:r>
              <a:rPr lang="ru-RU" sz="1400" dirty="0"/>
              <a:t> з них:</a:t>
            </a:r>
          </a:p>
          <a:p>
            <a:endParaRPr lang="ru-RU" sz="1400" dirty="0"/>
          </a:p>
          <a:p>
            <a:r>
              <a:rPr lang="ru-RU" sz="1400" dirty="0"/>
              <a:t>1. </a:t>
            </a:r>
            <a:r>
              <a:rPr lang="ru-RU" sz="1400" dirty="0" err="1"/>
              <a:t>Технології</a:t>
            </a:r>
            <a:r>
              <a:rPr lang="ru-RU" sz="1400" dirty="0"/>
              <a:t> </a:t>
            </a:r>
            <a:r>
              <a:rPr lang="ru-RU" sz="1400" dirty="0" err="1"/>
              <a:t>переробки</a:t>
            </a:r>
            <a:r>
              <a:rPr lang="ru-RU" sz="1400" dirty="0"/>
              <a:t>: </a:t>
            </a:r>
            <a:r>
              <a:rPr lang="ru-RU" sz="1400" dirty="0" err="1"/>
              <a:t>Вибір</a:t>
            </a:r>
            <a:r>
              <a:rPr lang="ru-RU" sz="1400" dirty="0"/>
              <a:t> </a:t>
            </a:r>
            <a:r>
              <a:rPr lang="ru-RU" sz="1400" dirty="0" err="1"/>
              <a:t>технологій</a:t>
            </a:r>
            <a:r>
              <a:rPr lang="ru-RU" sz="1400" dirty="0"/>
              <a:t> </a:t>
            </a:r>
            <a:r>
              <a:rPr lang="ru-RU" sz="1400" dirty="0" err="1"/>
              <a:t>переробки</a:t>
            </a:r>
            <a:r>
              <a:rPr lang="ru-RU" sz="1400" dirty="0"/>
              <a:t> </a:t>
            </a:r>
            <a:r>
              <a:rPr lang="ru-RU" sz="1400" dirty="0" err="1"/>
              <a:t>відходів</a:t>
            </a:r>
            <a:r>
              <a:rPr lang="ru-RU" sz="1400" dirty="0"/>
              <a:t> є </a:t>
            </a:r>
            <a:r>
              <a:rPr lang="ru-RU" sz="1400" dirty="0" err="1"/>
              <a:t>ключовим</a:t>
            </a:r>
            <a:r>
              <a:rPr lang="ru-RU" sz="1400" dirty="0"/>
              <a:t> </a:t>
            </a:r>
            <a:r>
              <a:rPr lang="ru-RU" sz="1400" dirty="0" err="1"/>
              <a:t>етапом</a:t>
            </a:r>
            <a:r>
              <a:rPr lang="ru-RU" sz="1400" dirty="0"/>
              <a:t> </a:t>
            </a:r>
            <a:r>
              <a:rPr lang="ru-RU" sz="1400" dirty="0" err="1"/>
              <a:t>проектування</a:t>
            </a:r>
            <a:r>
              <a:rPr lang="ru-RU" sz="1400" dirty="0"/>
              <a:t> заводу для </a:t>
            </a:r>
            <a:r>
              <a:rPr lang="ru-RU" sz="1400" dirty="0" err="1"/>
              <a:t>ресайклингу</a:t>
            </a:r>
            <a:r>
              <a:rPr lang="ru-RU" sz="1400" dirty="0"/>
              <a:t>. </a:t>
            </a:r>
            <a:r>
              <a:rPr lang="ru-RU" sz="1400" dirty="0" err="1"/>
              <a:t>Необхідно</a:t>
            </a:r>
            <a:r>
              <a:rPr lang="ru-RU" sz="1400" dirty="0"/>
              <a:t> </a:t>
            </a:r>
            <a:r>
              <a:rPr lang="ru-RU" sz="1400" dirty="0" err="1"/>
              <a:t>вивчити</a:t>
            </a:r>
            <a:r>
              <a:rPr lang="ru-RU" sz="1400" dirty="0"/>
              <a:t> </a:t>
            </a:r>
            <a:r>
              <a:rPr lang="ru-RU" sz="1400" dirty="0" err="1"/>
              <a:t>різні</a:t>
            </a:r>
            <a:r>
              <a:rPr lang="ru-RU" sz="1400" dirty="0"/>
              <a:t> </a:t>
            </a:r>
            <a:r>
              <a:rPr lang="ru-RU" sz="1400" dirty="0" err="1"/>
              <a:t>методи</a:t>
            </a:r>
            <a:r>
              <a:rPr lang="ru-RU" sz="1400" dirty="0"/>
              <a:t> </a:t>
            </a:r>
            <a:r>
              <a:rPr lang="ru-RU" sz="1400" dirty="0" err="1"/>
              <a:t>переробки</a:t>
            </a:r>
            <a:r>
              <a:rPr lang="ru-RU" sz="1400" dirty="0"/>
              <a:t>, </a:t>
            </a:r>
            <a:r>
              <a:rPr lang="ru-RU" sz="1400" dirty="0" err="1"/>
              <a:t>такі</a:t>
            </a:r>
            <a:r>
              <a:rPr lang="ru-RU" sz="1400" dirty="0"/>
              <a:t> як </a:t>
            </a:r>
            <a:r>
              <a:rPr lang="ru-RU" sz="1400" dirty="0" err="1"/>
              <a:t>сортування</a:t>
            </a:r>
            <a:r>
              <a:rPr lang="ru-RU" sz="1400" dirty="0"/>
              <a:t>, </a:t>
            </a:r>
            <a:r>
              <a:rPr lang="ru-RU" sz="1400" dirty="0" err="1"/>
              <a:t>механічна</a:t>
            </a:r>
            <a:r>
              <a:rPr lang="ru-RU" sz="1400" dirty="0"/>
              <a:t> та </a:t>
            </a:r>
            <a:r>
              <a:rPr lang="ru-RU" sz="1400" dirty="0" err="1"/>
              <a:t>хімічна</a:t>
            </a:r>
            <a:r>
              <a:rPr lang="ru-RU" sz="1400" dirty="0"/>
              <a:t> </a:t>
            </a:r>
            <a:r>
              <a:rPr lang="ru-RU" sz="1400" dirty="0" err="1"/>
              <a:t>переробка</a:t>
            </a:r>
            <a:r>
              <a:rPr lang="ru-RU" sz="1400" dirty="0"/>
              <a:t>, </a:t>
            </a:r>
            <a:r>
              <a:rPr lang="ru-RU" sz="1400" dirty="0" err="1"/>
              <a:t>утилізація</a:t>
            </a:r>
            <a:r>
              <a:rPr lang="ru-RU" sz="1400" dirty="0"/>
              <a:t>, </a:t>
            </a:r>
            <a:r>
              <a:rPr lang="ru-RU" sz="1400" dirty="0" err="1"/>
              <a:t>компостування</a:t>
            </a:r>
            <a:r>
              <a:rPr lang="ru-RU" sz="1400" dirty="0"/>
              <a:t> та </a:t>
            </a:r>
            <a:r>
              <a:rPr lang="ru-RU" sz="1400" dirty="0" err="1"/>
              <a:t>інші</a:t>
            </a:r>
            <a:r>
              <a:rPr lang="ru-RU" sz="1400" dirty="0"/>
              <a:t>, і </a:t>
            </a:r>
            <a:r>
              <a:rPr lang="ru-RU" sz="1400" dirty="0" err="1"/>
              <a:t>вибрати</a:t>
            </a:r>
            <a:r>
              <a:rPr lang="ru-RU" sz="1400" dirty="0"/>
              <a:t> </a:t>
            </a:r>
            <a:r>
              <a:rPr lang="ru-RU" sz="1400" dirty="0" err="1"/>
              <a:t>оптимальні</a:t>
            </a:r>
            <a:r>
              <a:rPr lang="ru-RU" sz="1400" dirty="0"/>
              <a:t> для конкретного типу </a:t>
            </a:r>
            <a:r>
              <a:rPr lang="ru-RU" sz="1400" dirty="0" err="1"/>
              <a:t>відходів</a:t>
            </a:r>
            <a:r>
              <a:rPr lang="ru-RU" sz="1400" dirty="0"/>
              <a:t>, </a:t>
            </a:r>
            <a:r>
              <a:rPr lang="ru-RU" sz="1400" dirty="0" err="1"/>
              <a:t>які</a:t>
            </a:r>
            <a:r>
              <a:rPr lang="ru-RU" sz="1400" dirty="0"/>
              <a:t> </a:t>
            </a:r>
            <a:r>
              <a:rPr lang="ru-RU" sz="1400" dirty="0" err="1"/>
              <a:t>будуть</a:t>
            </a:r>
            <a:r>
              <a:rPr lang="ru-RU" sz="1400" dirty="0"/>
              <a:t> </a:t>
            </a:r>
            <a:r>
              <a:rPr lang="ru-RU" sz="1400" dirty="0" err="1"/>
              <a:t>оброблятися</a:t>
            </a:r>
            <a:r>
              <a:rPr lang="ru-RU" sz="1400" dirty="0"/>
              <a:t> на </a:t>
            </a:r>
            <a:r>
              <a:rPr lang="ru-RU" sz="1400" dirty="0" err="1"/>
              <a:t>заводі</a:t>
            </a:r>
            <a:r>
              <a:rPr lang="ru-RU" sz="1400" dirty="0"/>
              <a:t>.</a:t>
            </a:r>
          </a:p>
          <a:p>
            <a:endParaRPr lang="ru-RU" sz="1400" dirty="0"/>
          </a:p>
          <a:p>
            <a:r>
              <a:rPr lang="ru-RU" sz="1400" dirty="0"/>
              <a:t>2. </a:t>
            </a:r>
            <a:r>
              <a:rPr lang="ru-RU" sz="1400" dirty="0" err="1"/>
              <a:t>Передові</a:t>
            </a:r>
            <a:r>
              <a:rPr lang="ru-RU" sz="1400" dirty="0"/>
              <a:t> </a:t>
            </a:r>
            <a:r>
              <a:rPr lang="ru-RU" sz="1400" dirty="0" err="1"/>
              <a:t>обладнання</a:t>
            </a:r>
            <a:r>
              <a:rPr lang="ru-RU" sz="1400" dirty="0"/>
              <a:t>: </a:t>
            </a:r>
            <a:r>
              <a:rPr lang="ru-RU" sz="1400" dirty="0" err="1"/>
              <a:t>Важливо</a:t>
            </a:r>
            <a:r>
              <a:rPr lang="ru-RU" sz="1400" dirty="0"/>
              <a:t> </a:t>
            </a:r>
            <a:r>
              <a:rPr lang="ru-RU" sz="1400" dirty="0" err="1"/>
              <a:t>встановити</a:t>
            </a:r>
            <a:r>
              <a:rPr lang="ru-RU" sz="1400" dirty="0"/>
              <a:t> </a:t>
            </a:r>
            <a:r>
              <a:rPr lang="ru-RU" sz="1400" dirty="0" err="1"/>
              <a:t>сучасне</a:t>
            </a:r>
            <a:r>
              <a:rPr lang="ru-RU" sz="1400" dirty="0"/>
              <a:t> та </a:t>
            </a:r>
            <a:r>
              <a:rPr lang="ru-RU" sz="1400" dirty="0" err="1"/>
              <a:t>ефективне</a:t>
            </a:r>
            <a:r>
              <a:rPr lang="ru-RU" sz="1400" dirty="0"/>
              <a:t> </a:t>
            </a:r>
            <a:r>
              <a:rPr lang="ru-RU" sz="1400" dirty="0" err="1"/>
              <a:t>обладнання</a:t>
            </a:r>
            <a:r>
              <a:rPr lang="ru-RU" sz="1400" dirty="0"/>
              <a:t> для </a:t>
            </a:r>
            <a:r>
              <a:rPr lang="ru-RU" sz="1400" dirty="0" err="1"/>
              <a:t>переробки</a:t>
            </a:r>
            <a:r>
              <a:rPr lang="ru-RU" sz="1400" dirty="0"/>
              <a:t> </a:t>
            </a:r>
            <a:r>
              <a:rPr lang="ru-RU" sz="1400" dirty="0" err="1"/>
              <a:t>відходів</a:t>
            </a:r>
            <a:r>
              <a:rPr lang="ru-RU" sz="1400" dirty="0"/>
              <a:t>. </a:t>
            </a:r>
            <a:r>
              <a:rPr lang="ru-RU" sz="1400" dirty="0" err="1"/>
              <a:t>Це</a:t>
            </a:r>
            <a:r>
              <a:rPr lang="ru-RU" sz="1400" dirty="0"/>
              <a:t> </a:t>
            </a:r>
            <a:r>
              <a:rPr lang="ru-RU" sz="1400" dirty="0" err="1"/>
              <a:t>може</a:t>
            </a:r>
            <a:r>
              <a:rPr lang="ru-RU" sz="1400" dirty="0"/>
              <a:t> </a:t>
            </a:r>
            <a:r>
              <a:rPr lang="ru-RU" sz="1400" dirty="0" err="1"/>
              <a:t>включати</a:t>
            </a:r>
            <a:r>
              <a:rPr lang="ru-RU" sz="1400" dirty="0"/>
              <a:t> </a:t>
            </a:r>
            <a:r>
              <a:rPr lang="ru-RU" sz="1400" dirty="0" err="1"/>
              <a:t>сортувальні</a:t>
            </a:r>
            <a:r>
              <a:rPr lang="ru-RU" sz="1400" dirty="0"/>
              <a:t> </a:t>
            </a:r>
            <a:r>
              <a:rPr lang="ru-RU" sz="1400" dirty="0" err="1"/>
              <a:t>лінії</a:t>
            </a:r>
            <a:r>
              <a:rPr lang="ru-RU" sz="1400" dirty="0"/>
              <a:t>, </a:t>
            </a:r>
            <a:r>
              <a:rPr lang="ru-RU" sz="1400" dirty="0" err="1"/>
              <a:t>дробарки</a:t>
            </a:r>
            <a:r>
              <a:rPr lang="ru-RU" sz="1400" dirty="0"/>
              <a:t>, </a:t>
            </a:r>
            <a:r>
              <a:rPr lang="ru-RU" sz="1400" dirty="0" err="1"/>
              <a:t>преси</a:t>
            </a:r>
            <a:r>
              <a:rPr lang="ru-RU" sz="1400" dirty="0"/>
              <a:t>, </a:t>
            </a:r>
            <a:r>
              <a:rPr lang="ru-RU" sz="1400" dirty="0" err="1"/>
              <a:t>фракціонери</a:t>
            </a:r>
            <a:r>
              <a:rPr lang="ru-RU" sz="1400" dirty="0"/>
              <a:t>, </a:t>
            </a:r>
            <a:r>
              <a:rPr lang="ru-RU" sz="1400" dirty="0" err="1"/>
              <a:t>технології</a:t>
            </a:r>
            <a:r>
              <a:rPr lang="ru-RU" sz="1400" dirty="0"/>
              <a:t> </a:t>
            </a:r>
            <a:r>
              <a:rPr lang="ru-RU" sz="1400" dirty="0" err="1"/>
              <a:t>очищення</a:t>
            </a:r>
            <a:r>
              <a:rPr lang="ru-RU" sz="1400" dirty="0"/>
              <a:t> та </a:t>
            </a:r>
            <a:r>
              <a:rPr lang="ru-RU" sz="1400" dirty="0" err="1"/>
              <a:t>інше</a:t>
            </a:r>
            <a:r>
              <a:rPr lang="ru-RU" sz="1400" dirty="0"/>
              <a:t>. </a:t>
            </a:r>
            <a:r>
              <a:rPr lang="ru-RU" sz="1400" dirty="0" err="1"/>
              <a:t>Обладнання</a:t>
            </a:r>
            <a:r>
              <a:rPr lang="ru-RU" sz="1400" dirty="0"/>
              <a:t> повинно </a:t>
            </a:r>
            <a:r>
              <a:rPr lang="ru-RU" sz="1400" dirty="0" err="1"/>
              <a:t>відповідати</a:t>
            </a:r>
            <a:r>
              <a:rPr lang="ru-RU" sz="1400" dirty="0"/>
              <a:t> потребам </a:t>
            </a:r>
            <a:r>
              <a:rPr lang="ru-RU" sz="1400" dirty="0" err="1"/>
              <a:t>обсягу</a:t>
            </a:r>
            <a:r>
              <a:rPr lang="ru-RU" sz="1400" dirty="0"/>
              <a:t> та типу </a:t>
            </a:r>
            <a:r>
              <a:rPr lang="ru-RU" sz="1400" dirty="0" err="1"/>
              <a:t>відходів</a:t>
            </a:r>
            <a:r>
              <a:rPr lang="ru-RU" sz="1400" dirty="0"/>
              <a:t>, </a:t>
            </a:r>
            <a:r>
              <a:rPr lang="ru-RU" sz="1400" dirty="0" err="1"/>
              <a:t>що</a:t>
            </a:r>
            <a:r>
              <a:rPr lang="ru-RU" sz="1400" dirty="0"/>
              <a:t> </a:t>
            </a:r>
            <a:r>
              <a:rPr lang="ru-RU" sz="1400" dirty="0" err="1"/>
              <a:t>обробляються</a:t>
            </a:r>
            <a:r>
              <a:rPr lang="ru-RU" sz="1400" dirty="0"/>
              <a:t>.</a:t>
            </a:r>
          </a:p>
          <a:p>
            <a:endParaRPr lang="ru-RU" sz="1400" dirty="0"/>
          </a:p>
          <a:p>
            <a:r>
              <a:rPr lang="ru-RU" sz="1400" dirty="0"/>
              <a:t>3. </a:t>
            </a:r>
            <a:r>
              <a:rPr lang="ru-RU" sz="1400" dirty="0" err="1"/>
              <a:t>Інфраструктура</a:t>
            </a:r>
            <a:r>
              <a:rPr lang="ru-RU" sz="1400" dirty="0"/>
              <a:t> та </a:t>
            </a:r>
            <a:r>
              <a:rPr lang="ru-RU" sz="1400" dirty="0" err="1"/>
              <a:t>простір</a:t>
            </a:r>
            <a:r>
              <a:rPr lang="ru-RU" sz="1400" dirty="0"/>
              <a:t>: Завод для </a:t>
            </a:r>
            <a:r>
              <a:rPr lang="ru-RU" sz="1400" dirty="0" err="1"/>
              <a:t>ресайклингу</a:t>
            </a:r>
            <a:r>
              <a:rPr lang="ru-RU" sz="1400" dirty="0"/>
              <a:t> </a:t>
            </a:r>
            <a:r>
              <a:rPr lang="ru-RU" sz="1400" dirty="0" err="1"/>
              <a:t>потребує</a:t>
            </a:r>
            <a:r>
              <a:rPr lang="ru-RU" sz="1400" dirty="0"/>
              <a:t> </a:t>
            </a:r>
            <a:r>
              <a:rPr lang="ru-RU" sz="1400" dirty="0" err="1"/>
              <a:t>відповідної</a:t>
            </a:r>
            <a:r>
              <a:rPr lang="ru-RU" sz="1400" dirty="0"/>
              <a:t> </a:t>
            </a:r>
            <a:r>
              <a:rPr lang="ru-RU" sz="1400" dirty="0" err="1"/>
              <a:t>інфраструктури</a:t>
            </a:r>
            <a:r>
              <a:rPr lang="ru-RU" sz="1400" dirty="0"/>
              <a:t> та </a:t>
            </a:r>
            <a:r>
              <a:rPr lang="ru-RU" sz="1400" dirty="0" err="1"/>
              <a:t>достатнього</a:t>
            </a:r>
            <a:r>
              <a:rPr lang="ru-RU" sz="1400" dirty="0"/>
              <a:t> простору для </a:t>
            </a:r>
            <a:r>
              <a:rPr lang="ru-RU" sz="1400" dirty="0" err="1"/>
              <a:t>розташування</a:t>
            </a:r>
            <a:r>
              <a:rPr lang="ru-RU" sz="1400" dirty="0"/>
              <a:t> </a:t>
            </a:r>
            <a:r>
              <a:rPr lang="ru-RU" sz="1400" dirty="0" err="1"/>
              <a:t>обладнання</a:t>
            </a:r>
            <a:r>
              <a:rPr lang="ru-RU" sz="1400" dirty="0"/>
              <a:t> та </a:t>
            </a:r>
            <a:r>
              <a:rPr lang="ru-RU" sz="1400" dirty="0" err="1"/>
              <a:t>обробки</a:t>
            </a:r>
            <a:r>
              <a:rPr lang="ru-RU" sz="1400" dirty="0"/>
              <a:t> </a:t>
            </a:r>
            <a:r>
              <a:rPr lang="ru-RU" sz="1400" dirty="0" err="1"/>
              <a:t>відходів</a:t>
            </a:r>
            <a:r>
              <a:rPr lang="ru-RU" sz="1400" dirty="0"/>
              <a:t>. </a:t>
            </a:r>
            <a:r>
              <a:rPr lang="ru-RU" sz="1400" dirty="0" err="1"/>
              <a:t>Важливо</a:t>
            </a:r>
            <a:r>
              <a:rPr lang="ru-RU" sz="1400" dirty="0"/>
              <a:t> </a:t>
            </a:r>
            <a:r>
              <a:rPr lang="ru-RU" sz="1400" dirty="0" err="1"/>
              <a:t>враховувати</a:t>
            </a:r>
            <a:r>
              <a:rPr lang="ru-RU" sz="1400" dirty="0"/>
              <a:t> </a:t>
            </a:r>
            <a:r>
              <a:rPr lang="ru-RU" sz="1400" dirty="0" err="1"/>
              <a:t>фактори</a:t>
            </a:r>
            <a:r>
              <a:rPr lang="ru-RU" sz="1400" dirty="0"/>
              <a:t>, </a:t>
            </a:r>
            <a:r>
              <a:rPr lang="ru-RU" sz="1400" dirty="0" err="1"/>
              <a:t>такі</a:t>
            </a:r>
            <a:r>
              <a:rPr lang="ru-RU" sz="1400" dirty="0"/>
              <a:t> як </a:t>
            </a:r>
            <a:r>
              <a:rPr lang="ru-RU" sz="1400" dirty="0" err="1"/>
              <a:t>доступність</a:t>
            </a:r>
            <a:r>
              <a:rPr lang="ru-RU" sz="1400" dirty="0"/>
              <a:t> для транспорту, </a:t>
            </a:r>
            <a:r>
              <a:rPr lang="ru-RU" sz="1400" dirty="0" err="1"/>
              <a:t>відведення</a:t>
            </a:r>
            <a:r>
              <a:rPr lang="ru-RU" sz="1400" dirty="0"/>
              <a:t> води та </a:t>
            </a:r>
            <a:r>
              <a:rPr lang="ru-RU" sz="1400" dirty="0" err="1"/>
              <a:t>електроенергії</a:t>
            </a:r>
            <a:r>
              <a:rPr lang="ru-RU" sz="1400" dirty="0"/>
              <a:t>, </a:t>
            </a:r>
            <a:r>
              <a:rPr lang="ru-RU" sz="1400" dirty="0" err="1"/>
              <a:t>безпека</a:t>
            </a:r>
            <a:r>
              <a:rPr lang="ru-RU" sz="1400" dirty="0"/>
              <a:t> та </a:t>
            </a:r>
            <a:r>
              <a:rPr lang="ru-RU" sz="1400" dirty="0" err="1"/>
              <a:t>ергономіка</a:t>
            </a:r>
            <a:r>
              <a:rPr lang="ru-RU" sz="1400" dirty="0"/>
              <a:t> </a:t>
            </a:r>
            <a:r>
              <a:rPr lang="ru-RU" sz="1400" dirty="0" err="1"/>
              <a:t>робочих</a:t>
            </a:r>
            <a:r>
              <a:rPr lang="ru-RU" sz="1400" dirty="0"/>
              <a:t> </a:t>
            </a:r>
            <a:r>
              <a:rPr lang="ru-RU" sz="1400" dirty="0" err="1"/>
              <a:t>місць</a:t>
            </a:r>
            <a:r>
              <a:rPr lang="ru-RU" sz="1400" dirty="0"/>
              <a:t>.</a:t>
            </a:r>
          </a:p>
          <a:p>
            <a:endParaRPr lang="ru-RU" sz="1400" dirty="0"/>
          </a:p>
          <a:p>
            <a:r>
              <a:rPr lang="ru-RU" sz="1400" dirty="0"/>
              <a:t>4. </a:t>
            </a:r>
            <a:r>
              <a:rPr lang="ru-RU" sz="1400" dirty="0" err="1"/>
              <a:t>Відповідність</a:t>
            </a:r>
            <a:r>
              <a:rPr lang="ru-RU" sz="1400" dirty="0"/>
              <a:t> стандартам та нормам: Завод для </a:t>
            </a:r>
            <a:r>
              <a:rPr lang="ru-RU" sz="1400" dirty="0" err="1"/>
              <a:t>ресайклингу</a:t>
            </a:r>
            <a:r>
              <a:rPr lang="ru-RU" sz="1400" dirty="0"/>
              <a:t> повинен </a:t>
            </a:r>
            <a:r>
              <a:rPr lang="ru-RU" sz="1400" dirty="0" err="1"/>
              <a:t>відповідати</a:t>
            </a:r>
            <a:r>
              <a:rPr lang="ru-RU" sz="1400" dirty="0"/>
              <a:t> </a:t>
            </a:r>
            <a:r>
              <a:rPr lang="ru-RU" sz="1400" dirty="0" err="1"/>
              <a:t>встановленим</a:t>
            </a:r>
            <a:r>
              <a:rPr lang="ru-RU" sz="1400" dirty="0"/>
              <a:t> стандартам та нормам, </a:t>
            </a:r>
            <a:r>
              <a:rPr lang="ru-RU" sz="1400" dirty="0" err="1"/>
              <a:t>які</a:t>
            </a:r>
            <a:r>
              <a:rPr lang="ru-RU" sz="1400" dirty="0"/>
              <a:t> </a:t>
            </a:r>
            <a:r>
              <a:rPr lang="ru-RU" sz="1400" dirty="0" err="1"/>
              <a:t>регулюють</a:t>
            </a:r>
            <a:r>
              <a:rPr lang="ru-RU" sz="1400" dirty="0"/>
              <a:t> </a:t>
            </a:r>
            <a:r>
              <a:rPr lang="ru-RU" sz="1400" dirty="0" err="1"/>
              <a:t>переробку</a:t>
            </a:r>
            <a:r>
              <a:rPr lang="ru-RU" sz="1400" dirty="0"/>
              <a:t> та </a:t>
            </a:r>
            <a:r>
              <a:rPr lang="ru-RU" sz="1400" dirty="0" err="1"/>
              <a:t>утилізацію</a:t>
            </a:r>
            <a:r>
              <a:rPr lang="ru-RU" sz="1400" dirty="0"/>
              <a:t> </a:t>
            </a:r>
            <a:r>
              <a:rPr lang="ru-RU" sz="1400" dirty="0" err="1"/>
              <a:t>відходів</a:t>
            </a:r>
            <a:r>
              <a:rPr lang="ru-RU" sz="1400" dirty="0"/>
              <a:t>. </a:t>
            </a:r>
            <a:r>
              <a:rPr lang="ru-RU" sz="1400" dirty="0" err="1"/>
              <a:t>Це</a:t>
            </a:r>
            <a:r>
              <a:rPr lang="ru-RU" sz="1400" dirty="0"/>
              <a:t> </a:t>
            </a:r>
            <a:r>
              <a:rPr lang="ru-RU" sz="1400" dirty="0" err="1"/>
              <a:t>можуть</a:t>
            </a:r>
            <a:r>
              <a:rPr lang="ru-RU" sz="1400" dirty="0"/>
              <a:t> бути </a:t>
            </a:r>
            <a:r>
              <a:rPr lang="ru-RU" sz="1400" dirty="0" err="1"/>
              <a:t>екологічні</a:t>
            </a:r>
            <a:r>
              <a:rPr lang="ru-RU" sz="1400" dirty="0"/>
              <a:t> </a:t>
            </a:r>
            <a:r>
              <a:rPr lang="ru-RU" sz="1400" dirty="0" err="1"/>
              <a:t>стандарти</a:t>
            </a:r>
            <a:r>
              <a:rPr lang="ru-RU" sz="1400" dirty="0"/>
              <a:t>, </a:t>
            </a:r>
            <a:r>
              <a:rPr lang="ru-RU" sz="1400" dirty="0" err="1"/>
              <a:t>норми</a:t>
            </a:r>
            <a:r>
              <a:rPr lang="ru-RU" sz="1400" dirty="0"/>
              <a:t> </a:t>
            </a:r>
            <a:r>
              <a:rPr lang="ru-RU" sz="1400" dirty="0" err="1"/>
              <a:t>безпеки</a:t>
            </a:r>
            <a:r>
              <a:rPr lang="ru-RU" sz="1400" dirty="0"/>
              <a:t>, </a:t>
            </a:r>
            <a:r>
              <a:rPr lang="ru-RU" sz="1400" dirty="0" err="1"/>
              <a:t>вимоги</a:t>
            </a:r>
            <a:r>
              <a:rPr lang="ru-RU" sz="1400" dirty="0"/>
              <a:t> до </a:t>
            </a:r>
            <a:r>
              <a:rPr lang="ru-RU" sz="1400" dirty="0" err="1"/>
              <a:t>якості</a:t>
            </a:r>
            <a:r>
              <a:rPr lang="ru-RU" sz="1400" dirty="0"/>
              <a:t> </a:t>
            </a:r>
            <a:r>
              <a:rPr lang="ru-RU" sz="1400" dirty="0" err="1"/>
              <a:t>перероблених</a:t>
            </a:r>
            <a:r>
              <a:rPr lang="ru-RU" sz="1400" dirty="0"/>
              <a:t> </a:t>
            </a:r>
            <a:r>
              <a:rPr lang="ru-RU" sz="1400" dirty="0" err="1"/>
              <a:t>матеріалів</a:t>
            </a:r>
            <a:r>
              <a:rPr lang="ru-RU" sz="1400" dirty="0"/>
              <a:t> та </a:t>
            </a:r>
            <a:r>
              <a:rPr lang="ru-RU" sz="1400" dirty="0" err="1"/>
              <a:t>інші</a:t>
            </a:r>
            <a:r>
              <a:rPr lang="ru-RU" sz="1400" dirty="0"/>
              <a:t>.</a:t>
            </a:r>
          </a:p>
          <a:p>
            <a:endParaRPr lang="ru-RU" sz="1400" dirty="0"/>
          </a:p>
          <a:p>
            <a:r>
              <a:rPr lang="ru-RU" sz="1400" dirty="0"/>
              <a:t>5. </a:t>
            </a:r>
            <a:r>
              <a:rPr lang="ru-RU" sz="1400" dirty="0" err="1"/>
              <a:t>Управління</a:t>
            </a:r>
            <a:r>
              <a:rPr lang="ru-RU" sz="1400" dirty="0"/>
              <a:t> </a:t>
            </a:r>
            <a:r>
              <a:rPr lang="ru-RU" sz="1400" dirty="0" err="1"/>
              <a:t>відходами</a:t>
            </a:r>
            <a:r>
              <a:rPr lang="ru-RU" sz="1400" dirty="0"/>
              <a:t> та </a:t>
            </a:r>
            <a:r>
              <a:rPr lang="ru-RU" sz="1400" dirty="0" err="1"/>
              <a:t>ланцюг</a:t>
            </a:r>
            <a:r>
              <a:rPr lang="ru-RU" sz="1400" dirty="0"/>
              <a:t> </a:t>
            </a:r>
            <a:r>
              <a:rPr lang="ru-RU" sz="1400" dirty="0" err="1"/>
              <a:t>постачання</a:t>
            </a:r>
            <a:r>
              <a:rPr lang="ru-RU" sz="1400" dirty="0"/>
              <a:t>: </a:t>
            </a:r>
            <a:r>
              <a:rPr lang="ru-RU" sz="1400" dirty="0" err="1"/>
              <a:t>Проектування</a:t>
            </a:r>
            <a:r>
              <a:rPr lang="ru-RU" sz="1400" dirty="0"/>
              <a:t> заводу повинно </a:t>
            </a:r>
            <a:r>
              <a:rPr lang="ru-RU" sz="1400" dirty="0" err="1"/>
              <a:t>включати</a:t>
            </a:r>
            <a:r>
              <a:rPr lang="ru-RU" sz="1400" dirty="0"/>
              <a:t> </a:t>
            </a:r>
            <a:r>
              <a:rPr lang="ru-RU" sz="1400" dirty="0" err="1"/>
              <a:t>еф</a:t>
            </a:r>
            <a:endParaRPr lang="ru-RU" sz="1400" dirty="0"/>
          </a:p>
          <a:p>
            <a:endParaRPr lang="ru-RU" sz="1400" dirty="0"/>
          </a:p>
          <a:p>
            <a:r>
              <a:rPr lang="ru-RU" sz="1400" dirty="0" err="1"/>
              <a:t>ективне</a:t>
            </a:r>
            <a:r>
              <a:rPr lang="ru-RU" sz="1400" dirty="0"/>
              <a:t> </a:t>
            </a:r>
            <a:r>
              <a:rPr lang="ru-RU" sz="1400" dirty="0" err="1"/>
              <a:t>управління</a:t>
            </a:r>
            <a:r>
              <a:rPr lang="ru-RU" sz="1400" dirty="0"/>
              <a:t> </a:t>
            </a:r>
            <a:r>
              <a:rPr lang="ru-RU" sz="1400" dirty="0" err="1"/>
              <a:t>відходами</a:t>
            </a:r>
            <a:r>
              <a:rPr lang="ru-RU" sz="1400" dirty="0"/>
              <a:t> та </a:t>
            </a:r>
            <a:r>
              <a:rPr lang="ru-RU" sz="1400" dirty="0" err="1"/>
              <a:t>розробку</a:t>
            </a:r>
            <a:r>
              <a:rPr lang="ru-RU" sz="1400" dirty="0"/>
              <a:t> </a:t>
            </a:r>
            <a:r>
              <a:rPr lang="ru-RU" sz="1400" dirty="0" err="1"/>
              <a:t>ланцюга</a:t>
            </a:r>
            <a:r>
              <a:rPr lang="ru-RU" sz="1400" dirty="0"/>
              <a:t> </a:t>
            </a:r>
            <a:r>
              <a:rPr lang="ru-RU" sz="1400" dirty="0" err="1"/>
              <a:t>постачання</a:t>
            </a:r>
            <a:r>
              <a:rPr lang="ru-RU" sz="1400" dirty="0"/>
              <a:t> для </a:t>
            </a:r>
            <a:r>
              <a:rPr lang="ru-RU" sz="1400" dirty="0" err="1"/>
              <a:t>перероблених</a:t>
            </a:r>
            <a:r>
              <a:rPr lang="ru-RU" sz="1400" dirty="0"/>
              <a:t> </a:t>
            </a:r>
            <a:r>
              <a:rPr lang="ru-RU" sz="1400" dirty="0" err="1"/>
              <a:t>матеріалів</a:t>
            </a:r>
            <a:r>
              <a:rPr lang="ru-RU" sz="1400" dirty="0"/>
              <a:t>. </a:t>
            </a:r>
            <a:r>
              <a:rPr lang="ru-RU" sz="1400" dirty="0" err="1"/>
              <a:t>Це</a:t>
            </a:r>
            <a:r>
              <a:rPr lang="ru-RU" sz="1400" dirty="0"/>
              <a:t> </a:t>
            </a:r>
            <a:r>
              <a:rPr lang="ru-RU" sz="1400" dirty="0" err="1"/>
              <a:t>може</a:t>
            </a:r>
            <a:r>
              <a:rPr lang="ru-RU" sz="1400" dirty="0"/>
              <a:t> </a:t>
            </a:r>
            <a:r>
              <a:rPr lang="ru-RU" sz="1400" dirty="0" err="1"/>
              <a:t>включати</a:t>
            </a:r>
            <a:r>
              <a:rPr lang="ru-RU" sz="1400" dirty="0"/>
              <a:t> </a:t>
            </a:r>
            <a:r>
              <a:rPr lang="ru-RU" sz="1400" dirty="0" err="1"/>
              <a:t>розробку</a:t>
            </a:r>
            <a:r>
              <a:rPr lang="ru-RU" sz="1400" dirty="0"/>
              <a:t> </a:t>
            </a:r>
            <a:r>
              <a:rPr lang="ru-RU" sz="1400" dirty="0" err="1"/>
              <a:t>системи</a:t>
            </a:r>
            <a:r>
              <a:rPr lang="ru-RU" sz="1400" dirty="0"/>
              <a:t> </a:t>
            </a:r>
            <a:r>
              <a:rPr lang="ru-RU" sz="1400" dirty="0" err="1"/>
              <a:t>сортування</a:t>
            </a:r>
            <a:r>
              <a:rPr lang="ru-RU" sz="1400" dirty="0"/>
              <a:t> та </a:t>
            </a:r>
            <a:r>
              <a:rPr lang="ru-RU" sz="1400" dirty="0" err="1"/>
              <a:t>збору</a:t>
            </a:r>
            <a:r>
              <a:rPr lang="ru-RU" sz="1400" dirty="0"/>
              <a:t> </a:t>
            </a:r>
            <a:r>
              <a:rPr lang="ru-RU" sz="1400" dirty="0" err="1"/>
              <a:t>відходів</a:t>
            </a:r>
            <a:r>
              <a:rPr lang="ru-RU" sz="1400" dirty="0"/>
              <a:t>, </a:t>
            </a:r>
            <a:r>
              <a:rPr lang="ru-RU" sz="1400" dirty="0" err="1"/>
              <a:t>укладання</a:t>
            </a:r>
            <a:r>
              <a:rPr lang="ru-RU" sz="1400" dirty="0"/>
              <a:t> </a:t>
            </a:r>
            <a:r>
              <a:rPr lang="ru-RU" sz="1400" dirty="0" err="1"/>
              <a:t>договорів</a:t>
            </a:r>
            <a:r>
              <a:rPr lang="ru-RU" sz="1400" dirty="0"/>
              <a:t> з </a:t>
            </a:r>
            <a:r>
              <a:rPr lang="ru-RU" sz="1400" dirty="0" err="1"/>
              <a:t>постачальниками</a:t>
            </a:r>
            <a:r>
              <a:rPr lang="ru-RU" sz="1400" dirty="0"/>
              <a:t> та </a:t>
            </a:r>
            <a:r>
              <a:rPr lang="ru-RU" sz="1400" dirty="0" err="1"/>
              <a:t>покупцями</a:t>
            </a:r>
            <a:r>
              <a:rPr lang="ru-RU" sz="1400" dirty="0"/>
              <a:t> </a:t>
            </a:r>
            <a:r>
              <a:rPr lang="ru-RU" sz="1400" dirty="0" err="1"/>
              <a:t>перероблених</a:t>
            </a:r>
            <a:r>
              <a:rPr lang="ru-RU" sz="1400" dirty="0"/>
              <a:t> </a:t>
            </a:r>
            <a:r>
              <a:rPr lang="ru-RU" sz="1400" dirty="0" err="1"/>
              <a:t>матеріалів</a:t>
            </a:r>
            <a:r>
              <a:rPr lang="ru-RU" sz="1400" dirty="0"/>
              <a:t>, </a:t>
            </a:r>
            <a:r>
              <a:rPr lang="ru-RU" sz="1400" dirty="0" err="1"/>
              <a:t>організацію</a:t>
            </a:r>
            <a:r>
              <a:rPr lang="ru-RU" sz="1400" dirty="0"/>
              <a:t> </a:t>
            </a:r>
            <a:r>
              <a:rPr lang="ru-RU" sz="1400" dirty="0" err="1"/>
              <a:t>логістики</a:t>
            </a:r>
            <a:r>
              <a:rPr lang="ru-RU" sz="1400" dirty="0"/>
              <a:t> та </a:t>
            </a:r>
            <a:r>
              <a:rPr lang="ru-RU" sz="1400" dirty="0" err="1"/>
              <a:t>транспортування</a:t>
            </a:r>
            <a:r>
              <a:rPr lang="ru-RU" sz="1400" dirty="0"/>
              <a:t> </a:t>
            </a:r>
            <a:r>
              <a:rPr lang="ru-RU" sz="1400" dirty="0" err="1"/>
              <a:t>тощо</a:t>
            </a:r>
            <a:r>
              <a:rPr lang="ru-RU" sz="1400" dirty="0"/>
              <a:t>.</a:t>
            </a:r>
          </a:p>
          <a:p>
            <a:endParaRPr lang="ru-RU" sz="1400" dirty="0"/>
          </a:p>
          <a:p>
            <a:r>
              <a:rPr lang="ru-RU" sz="1400" dirty="0"/>
              <a:t>У </a:t>
            </a:r>
            <a:r>
              <a:rPr lang="ru-RU" sz="1400" dirty="0" err="1"/>
              <a:t>процесі</a:t>
            </a:r>
            <a:r>
              <a:rPr lang="ru-RU" sz="1400" dirty="0"/>
              <a:t> </a:t>
            </a:r>
            <a:r>
              <a:rPr lang="ru-RU" sz="1400" dirty="0" err="1"/>
              <a:t>проектування</a:t>
            </a:r>
            <a:r>
              <a:rPr lang="ru-RU" sz="1400" dirty="0"/>
              <a:t> заводу для </a:t>
            </a:r>
            <a:r>
              <a:rPr lang="ru-RU" sz="1400" dirty="0" err="1"/>
              <a:t>ресайклингу</a:t>
            </a:r>
            <a:r>
              <a:rPr lang="ru-RU" sz="1400" dirty="0"/>
              <a:t> </a:t>
            </a:r>
            <a:r>
              <a:rPr lang="ru-RU" sz="1400" dirty="0" err="1"/>
              <a:t>також</a:t>
            </a:r>
            <a:r>
              <a:rPr lang="ru-RU" sz="1400" dirty="0"/>
              <a:t> </a:t>
            </a:r>
            <a:r>
              <a:rPr lang="ru-RU" sz="1400" dirty="0" err="1"/>
              <a:t>слід</a:t>
            </a:r>
            <a:r>
              <a:rPr lang="ru-RU" sz="1400" dirty="0"/>
              <a:t> </a:t>
            </a:r>
            <a:r>
              <a:rPr lang="ru-RU" sz="1400" dirty="0" err="1"/>
              <a:t>враховувати</a:t>
            </a:r>
            <a:r>
              <a:rPr lang="ru-RU" sz="1400" dirty="0"/>
              <a:t> </a:t>
            </a:r>
            <a:r>
              <a:rPr lang="ru-RU" sz="1400" dirty="0" err="1"/>
              <a:t>фінансові</a:t>
            </a:r>
            <a:r>
              <a:rPr lang="ru-RU" sz="1400" dirty="0"/>
              <a:t> </a:t>
            </a:r>
            <a:r>
              <a:rPr lang="ru-RU" sz="1400" dirty="0" err="1"/>
              <a:t>аспекти</a:t>
            </a:r>
            <a:r>
              <a:rPr lang="ru-RU" sz="1400" dirty="0"/>
              <a:t>, </a:t>
            </a:r>
            <a:r>
              <a:rPr lang="ru-RU" sz="1400" dirty="0" err="1"/>
              <a:t>взаємодію</a:t>
            </a:r>
            <a:r>
              <a:rPr lang="ru-RU" sz="1400" dirty="0"/>
              <a:t> з </a:t>
            </a:r>
            <a:r>
              <a:rPr lang="ru-RU" sz="1400" dirty="0" err="1"/>
              <a:t>місцевими</a:t>
            </a:r>
            <a:r>
              <a:rPr lang="ru-RU" sz="1400" dirty="0"/>
              <a:t> органами </a:t>
            </a:r>
            <a:r>
              <a:rPr lang="ru-RU" sz="1400" dirty="0" err="1"/>
              <a:t>влади</a:t>
            </a:r>
            <a:r>
              <a:rPr lang="ru-RU" sz="1400" dirty="0"/>
              <a:t> та громадою, а </a:t>
            </a:r>
            <a:r>
              <a:rPr lang="ru-RU" sz="1400" dirty="0" err="1"/>
              <a:t>також</a:t>
            </a:r>
            <a:r>
              <a:rPr lang="ru-RU" sz="1400" dirty="0"/>
              <a:t> </a:t>
            </a:r>
            <a:r>
              <a:rPr lang="ru-RU" sz="1400" dirty="0" err="1"/>
              <a:t>потенційний</a:t>
            </a:r>
            <a:r>
              <a:rPr lang="ru-RU" sz="1400" dirty="0"/>
              <a:t> </a:t>
            </a:r>
            <a:r>
              <a:rPr lang="ru-RU" sz="1400" dirty="0" err="1"/>
              <a:t>вплив</a:t>
            </a:r>
            <a:r>
              <a:rPr lang="ru-RU" sz="1400" dirty="0"/>
              <a:t> на </a:t>
            </a:r>
            <a:r>
              <a:rPr lang="ru-RU" sz="1400" dirty="0" err="1"/>
              <a:t>навколишнє</a:t>
            </a:r>
            <a:r>
              <a:rPr lang="ru-RU" sz="1400" dirty="0"/>
              <a:t> </a:t>
            </a:r>
            <a:r>
              <a:rPr lang="ru-RU" sz="1400" dirty="0" err="1"/>
              <a:t>середовище</a:t>
            </a:r>
            <a:r>
              <a:rPr lang="ru-RU" sz="1400" dirty="0"/>
              <a:t> та </a:t>
            </a:r>
            <a:r>
              <a:rPr lang="ru-RU" sz="1400" dirty="0" err="1"/>
              <a:t>здоров'я</a:t>
            </a:r>
            <a:r>
              <a:rPr lang="ru-RU" sz="1400" dirty="0"/>
              <a:t> людей.</a:t>
            </a:r>
          </a:p>
        </p:txBody>
      </p:sp>
      <p:sp>
        <p:nvSpPr>
          <p:cNvPr id="6" name="Прямоугольник 5"/>
          <p:cNvSpPr/>
          <p:nvPr/>
        </p:nvSpPr>
        <p:spPr>
          <a:xfrm>
            <a:off x="179512" y="260648"/>
            <a:ext cx="8856984" cy="6124754"/>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0" y="571500"/>
            <a:ext cx="9144000" cy="5715000"/>
          </a:xfrm>
          <a:prstGeom prst="rect">
            <a:avLst/>
          </a:prstGeom>
          <a:effectLst>
            <a:outerShdw blurRad="50800" dist="50800" dir="5400000" sx="1000" sy="1000" algn="ctr" rotWithShape="0">
              <a:srgbClr val="000000">
                <a:alpha val="0"/>
              </a:srgbClr>
            </a:outerShdw>
            <a:softEdge rad="635000"/>
          </a:effectLst>
          <a:scene3d>
            <a:camera prst="obliqueBottomRight"/>
            <a:lightRig rig="threePt" dir="t"/>
          </a:scene3d>
        </p:spPr>
      </p:pic>
      <p:sp>
        <p:nvSpPr>
          <p:cNvPr id="4" name="Прямоугольник 3"/>
          <p:cNvSpPr/>
          <p:nvPr/>
        </p:nvSpPr>
        <p:spPr>
          <a:xfrm>
            <a:off x="0" y="2571744"/>
            <a:ext cx="9144000" cy="954107"/>
          </a:xfrm>
          <a:prstGeom prst="rect">
            <a:avLst/>
          </a:prstGeom>
          <a:noFill/>
          <a:ln w="76200">
            <a:solidFill>
              <a:schemeClr val="accent3">
                <a:lumMod val="20000"/>
                <a:lumOff val="80000"/>
              </a:schemeClr>
            </a:solidFill>
          </a:ln>
        </p:spPr>
        <p:txBody>
          <a:bodyPr wrap="square">
            <a:spAutoFit/>
          </a:bodyPr>
          <a:lstStyle/>
          <a:p>
            <a:pPr algn="ctr"/>
            <a:r>
              <a:rPr lang="uk-UA" sz="2800" dirty="0" smtClean="0"/>
              <a:t> ФУНКЦІОНАЛЬНО-ПЛАНУВАЛЬНА </a:t>
            </a:r>
          </a:p>
          <a:p>
            <a:pPr algn="ctr"/>
            <a:r>
              <a:rPr lang="uk-UA" sz="2800" dirty="0" smtClean="0"/>
              <a:t>ОРГАНІЗАЦІЯ СМІТТЄПЕРЕРОБНИХ КОМПЛЕКСІВ</a:t>
            </a:r>
            <a:endParaRPr lang="ru-RU"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5400000">
            <a:off x="2108053" y="-803797"/>
            <a:ext cx="4968552" cy="7817522"/>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2226" name="Rectangle 2"/>
          <p:cNvSpPr>
            <a:spLocks noChangeArrowheads="1"/>
          </p:cNvSpPr>
          <p:nvPr/>
        </p:nvSpPr>
        <p:spPr bwMode="auto">
          <a:xfrm>
            <a:off x="1043608" y="779512"/>
            <a:ext cx="7215238" cy="424731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None/>
              <a:tabLst/>
            </a:pPr>
            <a:r>
              <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rPr>
              <a:t>ВИКОНАНО КЛАСИФІКАЦІЮ </a:t>
            </a:r>
            <a:r>
              <a:rPr lang="uk-UA" sz="2000" dirty="0" smtClean="0">
                <a:latin typeface="Times New Roman" pitchFamily="18" charset="0"/>
                <a:ea typeface="Calibri" pitchFamily="34" charset="0"/>
                <a:cs typeface="Times New Roman" pitchFamily="18" charset="0"/>
              </a:rPr>
              <a:t>СМІТТЄПЕРЕРОБНИХ КОМПЛЕКСІВ </a:t>
            </a:r>
            <a:r>
              <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rPr>
              <a:t>ЗА</a:t>
            </a:r>
            <a:r>
              <a:rPr lang="uk-UA" sz="2000" dirty="0" smtClean="0">
                <a:latin typeface="Times New Roman" pitchFamily="18" charset="0"/>
                <a:ea typeface="Calibri" pitchFamily="34" charset="0"/>
                <a:cs typeface="Times New Roman" pitchFamily="18" charset="0"/>
              </a:rPr>
              <a:t>:</a:t>
            </a:r>
          </a:p>
          <a:p>
            <a:pPr marL="0" marR="0" lvl="0" indent="0" defTabSz="914400" rtl="0" eaLnBrk="1" fontAlgn="base" latinLnBrk="0" hangingPunct="1">
              <a:lnSpc>
                <a:spcPct val="150000"/>
              </a:lnSpc>
              <a:spcBef>
                <a:spcPct val="0"/>
              </a:spcBef>
              <a:spcAft>
                <a:spcPct val="0"/>
              </a:spcAft>
              <a:buClrTx/>
              <a:buSzTx/>
              <a:buFontTx/>
              <a:buNone/>
              <a:tabLst/>
            </a:pPr>
            <a:endPar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720725" marR="0" lvl="0" indent="-720725" defTabSz="914400" rtl="0" eaLnBrk="1" fontAlgn="base" latinLnBrk="0" hangingPunct="1">
              <a:lnSpc>
                <a:spcPct val="150000"/>
              </a:lnSpc>
              <a:spcBef>
                <a:spcPct val="0"/>
              </a:spcBef>
              <a:spcAft>
                <a:spcPct val="0"/>
              </a:spcAft>
              <a:buClrTx/>
              <a:buSzTx/>
              <a:buFont typeface="+mj-lt"/>
              <a:buAutoNum type="arabicPeriod"/>
              <a:tabLst/>
            </a:pPr>
            <a:r>
              <a:rPr lang="uk-UA" sz="2000" dirty="0" smtClean="0">
                <a:latin typeface="Times New Roman" pitchFamily="18" charset="0"/>
                <a:ea typeface="Calibri" pitchFamily="34" charset="0"/>
                <a:cs typeface="Times New Roman" pitchFamily="18" charset="0"/>
              </a:rPr>
              <a:t>РОЗМІЩЕННЯМ ТА ПРОСТОРОВИМ ПЛАНУВАННЯМ</a:t>
            </a:r>
            <a:endPar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720725" indent="-720725" fontAlgn="base">
              <a:lnSpc>
                <a:spcPct val="150000"/>
              </a:lnSpc>
              <a:spcBef>
                <a:spcPct val="0"/>
              </a:spcBef>
              <a:spcAft>
                <a:spcPct val="0"/>
              </a:spcAft>
              <a:buFont typeface="+mj-lt"/>
              <a:buAutoNum type="arabicPeriod"/>
            </a:pPr>
            <a:r>
              <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rPr>
              <a:t>СИСТЕМАМИ</a:t>
            </a:r>
            <a:r>
              <a:rPr kumimoji="0" lang="uk-UA" sz="2000" b="0" i="0" u="none" strike="noStrike" cap="none" normalizeH="0" dirty="0" smtClean="0">
                <a:ln>
                  <a:noFill/>
                </a:ln>
                <a:effectLst/>
                <a:latin typeface="Times New Roman" pitchFamily="18" charset="0"/>
                <a:ea typeface="Calibri" pitchFamily="34" charset="0"/>
                <a:cs typeface="Times New Roman" pitchFamily="18" charset="0"/>
              </a:rPr>
              <a:t> СОРТУВАННЯ ТА ПЕРЕРОБКИ</a:t>
            </a:r>
            <a:endPar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endParaRPr>
          </a:p>
          <a:p>
            <a:pPr marL="720725" indent="-720725" fontAlgn="base">
              <a:lnSpc>
                <a:spcPct val="150000"/>
              </a:lnSpc>
              <a:spcBef>
                <a:spcPct val="0"/>
              </a:spcBef>
              <a:spcAft>
                <a:spcPct val="0"/>
              </a:spcAft>
              <a:buFont typeface="+mj-lt"/>
              <a:buAutoNum type="arabicPeriod"/>
            </a:pPr>
            <a:r>
              <a:rPr lang="uk-UA" sz="2000" dirty="0" smtClean="0">
                <a:latin typeface="Times New Roman" pitchFamily="18" charset="0"/>
                <a:ea typeface="Calibri" pitchFamily="34" charset="0"/>
                <a:cs typeface="Times New Roman" pitchFamily="18" charset="0"/>
              </a:rPr>
              <a:t>ВПРОВАДЖЕНИМИ ЕКОЛОГІЧНИМИ РІШЕННЯМИ</a:t>
            </a:r>
          </a:p>
          <a:p>
            <a:pPr marL="720725" marR="0" lvl="0" indent="-720725" defTabSz="914400" rtl="0" eaLnBrk="1" fontAlgn="base" latinLnBrk="0" hangingPunct="1">
              <a:lnSpc>
                <a:spcPct val="150000"/>
              </a:lnSpc>
              <a:spcBef>
                <a:spcPct val="0"/>
              </a:spcBef>
              <a:spcAft>
                <a:spcPct val="0"/>
              </a:spcAft>
              <a:buClrTx/>
              <a:buSzTx/>
              <a:buFont typeface="+mj-lt"/>
              <a:buAutoNum type="arabicPeriod"/>
              <a:tabLst/>
            </a:pPr>
            <a:r>
              <a:rPr kumimoji="0" lang="uk-UA" sz="2000" b="0" i="0" u="none" strike="noStrike" cap="none" normalizeH="0" baseline="0" dirty="0" smtClean="0">
                <a:ln>
                  <a:noFill/>
                </a:ln>
                <a:effectLst/>
                <a:latin typeface="Times New Roman" pitchFamily="18" charset="0"/>
                <a:ea typeface="Calibri" pitchFamily="34" charset="0"/>
                <a:cs typeface="Times New Roman" pitchFamily="18" charset="0"/>
              </a:rPr>
              <a:t>ТИПОМ АРХІТЕКТУРНО-ПЛАНУВАЛЬНОЇ ОРГАНІЗАЦІЇ</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00042"/>
            <a:ext cx="9144000" cy="589072"/>
          </a:xfrm>
          <a:prstGeom prst="rect">
            <a:avLst/>
          </a:prstGeom>
        </p:spPr>
        <p:txBody>
          <a:bodyPr wrap="square">
            <a:spAutoFit/>
          </a:bodyPr>
          <a:lstStyle/>
          <a:p>
            <a:pPr lvl="0" algn="ctr" fontAlgn="base">
              <a:lnSpc>
                <a:spcPct val="150000"/>
              </a:lnSpc>
              <a:spcBef>
                <a:spcPct val="0"/>
              </a:spcBef>
              <a:spcAft>
                <a:spcPct val="0"/>
              </a:spcAft>
            </a:pPr>
            <a:r>
              <a:rPr lang="uk-UA" sz="2400" dirty="0" smtClean="0">
                <a:latin typeface="Times New Roman" panose="02020603050405020304" pitchFamily="18" charset="0"/>
                <a:cs typeface="Times New Roman" panose="02020603050405020304" pitchFamily="18" charset="0"/>
              </a:rPr>
              <a:t>ЗА </a:t>
            </a:r>
            <a:r>
              <a:rPr lang="uk-UA" sz="2400" dirty="0">
                <a:latin typeface="Times New Roman" pitchFamily="18" charset="0"/>
                <a:ea typeface="Calibri" pitchFamily="34" charset="0"/>
                <a:cs typeface="Times New Roman" pitchFamily="18" charset="0"/>
              </a:rPr>
              <a:t>РОЗМІЩЕННЯМ ТА ПРОСТОРОВИМ ПЛАНУВАННЯМ</a:t>
            </a:r>
          </a:p>
        </p:txBody>
      </p:sp>
      <p:sp>
        <p:nvSpPr>
          <p:cNvPr id="6" name="Прямоугольник 5"/>
          <p:cNvSpPr/>
          <p:nvPr/>
        </p:nvSpPr>
        <p:spPr>
          <a:xfrm>
            <a:off x="1720750" y="3933162"/>
            <a:ext cx="2286016" cy="1477328"/>
          </a:xfrm>
          <a:prstGeom prst="rect">
            <a:avLst/>
          </a:prstGeom>
        </p:spPr>
        <p:txBody>
          <a:bodyPr wrap="square">
            <a:spAutoFit/>
          </a:bodyPr>
          <a:lstStyle/>
          <a:p>
            <a:pPr>
              <a:buFontTx/>
              <a:buChar char="-"/>
            </a:pPr>
            <a:r>
              <a:rPr lang="ru-RU" dirty="0" smtClean="0"/>
              <a:t> </a:t>
            </a:r>
            <a:r>
              <a:rPr lang="ru-RU" dirty="0" err="1" smtClean="0"/>
              <a:t>Стратегічне</a:t>
            </a:r>
            <a:r>
              <a:rPr lang="ru-RU" dirty="0" smtClean="0"/>
              <a:t> </a:t>
            </a:r>
            <a:r>
              <a:rPr lang="ru-RU" dirty="0" err="1" smtClean="0"/>
              <a:t>місце</a:t>
            </a:r>
            <a:r>
              <a:rPr lang="ru-RU" dirty="0" smtClean="0"/>
              <a:t>, </a:t>
            </a:r>
            <a:r>
              <a:rPr lang="ru-RU" dirty="0" err="1" smtClean="0"/>
              <a:t>зручне</a:t>
            </a:r>
            <a:r>
              <a:rPr lang="ru-RU" dirty="0" smtClean="0"/>
              <a:t> </a:t>
            </a:r>
            <a:r>
              <a:rPr lang="ru-RU" dirty="0"/>
              <a:t>для </a:t>
            </a:r>
            <a:r>
              <a:rPr lang="ru-RU" dirty="0" err="1"/>
              <a:t>збору</a:t>
            </a:r>
            <a:r>
              <a:rPr lang="ru-RU" dirty="0"/>
              <a:t> </a:t>
            </a:r>
            <a:r>
              <a:rPr lang="ru-RU" dirty="0" err="1"/>
              <a:t>сміття</a:t>
            </a:r>
            <a:r>
              <a:rPr lang="ru-RU" dirty="0"/>
              <a:t> та </a:t>
            </a:r>
            <a:r>
              <a:rPr lang="ru-RU" dirty="0" err="1"/>
              <a:t>його</a:t>
            </a:r>
            <a:r>
              <a:rPr lang="ru-RU" dirty="0"/>
              <a:t> </a:t>
            </a:r>
            <a:r>
              <a:rPr lang="ru-RU" dirty="0" err="1"/>
              <a:t>подальшої</a:t>
            </a:r>
            <a:r>
              <a:rPr lang="ru-RU" dirty="0"/>
              <a:t> </a:t>
            </a:r>
            <a:r>
              <a:rPr lang="ru-RU" dirty="0" err="1"/>
              <a:t>переробки</a:t>
            </a:r>
            <a:endParaRPr lang="ru-RU" sz="1600" dirty="0">
              <a:solidFill>
                <a:schemeClr val="bg1">
                  <a:lumMod val="50000"/>
                </a:schemeClr>
              </a:solidFill>
            </a:endParaRPr>
          </a:p>
        </p:txBody>
      </p:sp>
      <p:sp>
        <p:nvSpPr>
          <p:cNvPr id="8" name="Прямоугольник 7"/>
          <p:cNvSpPr/>
          <p:nvPr/>
        </p:nvSpPr>
        <p:spPr>
          <a:xfrm>
            <a:off x="5364088" y="3933162"/>
            <a:ext cx="2143140" cy="2031325"/>
          </a:xfrm>
          <a:prstGeom prst="rect">
            <a:avLst/>
          </a:prstGeom>
        </p:spPr>
        <p:txBody>
          <a:bodyPr wrap="square">
            <a:spAutoFit/>
          </a:bodyPr>
          <a:lstStyle/>
          <a:p>
            <a:pPr>
              <a:buFontTx/>
              <a:buChar char="-"/>
            </a:pPr>
            <a:r>
              <a:rPr lang="ru-RU" dirty="0" smtClean="0"/>
              <a:t> </a:t>
            </a:r>
            <a:r>
              <a:rPr lang="ru-RU" dirty="0" err="1" smtClean="0"/>
              <a:t>Оптимальне</a:t>
            </a:r>
            <a:r>
              <a:rPr lang="ru-RU" dirty="0" smtClean="0"/>
              <a:t> </a:t>
            </a:r>
            <a:r>
              <a:rPr lang="ru-RU" dirty="0" err="1" smtClean="0"/>
              <a:t>розташування</a:t>
            </a:r>
            <a:r>
              <a:rPr lang="ru-RU" dirty="0" smtClean="0"/>
              <a:t> </a:t>
            </a:r>
            <a:r>
              <a:rPr lang="ru-RU" dirty="0" err="1"/>
              <a:t>будівель</a:t>
            </a:r>
            <a:r>
              <a:rPr lang="ru-RU" dirty="0"/>
              <a:t> та </a:t>
            </a:r>
            <a:r>
              <a:rPr lang="ru-RU" dirty="0" err="1"/>
              <a:t>інфраструктури</a:t>
            </a:r>
            <a:r>
              <a:rPr lang="ru-RU" dirty="0" smtClean="0"/>
              <a:t>, </a:t>
            </a:r>
            <a:r>
              <a:rPr lang="ru-RU" dirty="0" err="1" smtClean="0"/>
              <a:t>що</a:t>
            </a:r>
            <a:r>
              <a:rPr lang="ru-RU" dirty="0" smtClean="0"/>
              <a:t> </a:t>
            </a:r>
            <a:r>
              <a:rPr lang="ru-RU" dirty="0" err="1" smtClean="0"/>
              <a:t>забезпечує</a:t>
            </a:r>
            <a:r>
              <a:rPr lang="ru-RU" dirty="0" smtClean="0"/>
              <a:t> </a:t>
            </a:r>
            <a:r>
              <a:rPr lang="ru-RU" dirty="0" err="1"/>
              <a:t>зручний</a:t>
            </a:r>
            <a:r>
              <a:rPr lang="ru-RU" dirty="0"/>
              <a:t> </a:t>
            </a:r>
            <a:r>
              <a:rPr lang="ru-RU" dirty="0" err="1"/>
              <a:t>потік</a:t>
            </a:r>
            <a:r>
              <a:rPr lang="ru-RU" dirty="0"/>
              <a:t> </a:t>
            </a:r>
            <a:r>
              <a:rPr lang="ru-RU" dirty="0" err="1"/>
              <a:t>матеріалів</a:t>
            </a:r>
            <a:r>
              <a:rPr lang="ru-RU" dirty="0"/>
              <a:t> та </a:t>
            </a:r>
            <a:r>
              <a:rPr lang="ru-RU" dirty="0" err="1"/>
              <a:t>працівників</a:t>
            </a:r>
            <a:r>
              <a:rPr lang="uk-UA" sz="1600" dirty="0" smtClean="0"/>
              <a:t> </a:t>
            </a:r>
            <a:endParaRPr lang="ru-RU" sz="1600" dirty="0"/>
          </a:p>
        </p:txBody>
      </p:sp>
      <p:sp>
        <p:nvSpPr>
          <p:cNvPr id="19" name="Прямоугольник 18"/>
          <p:cNvSpPr/>
          <p:nvPr/>
        </p:nvSpPr>
        <p:spPr>
          <a:xfrm>
            <a:off x="755576" y="1321668"/>
            <a:ext cx="7674060" cy="4843636"/>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652" y="1449096"/>
            <a:ext cx="2815907" cy="22515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000100" y="794548"/>
            <a:ext cx="7215238"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mj-lt"/>
                <a:ea typeface="Calibri" pitchFamily="34" charset="0"/>
                <a:cs typeface="Times New Roman" pitchFamily="18" charset="0"/>
              </a:rPr>
              <a:t>МЕТА ДОСЛІДЖЕННЯ</a:t>
            </a:r>
          </a:p>
          <a:p>
            <a:pPr lvl="0" algn="ctr" eaLnBrk="0" fontAlgn="base" hangingPunct="0">
              <a:spcBef>
                <a:spcPct val="0"/>
              </a:spcBef>
              <a:spcAft>
                <a:spcPct val="0"/>
              </a:spcAft>
            </a:pPr>
            <a:r>
              <a:rPr lang="ru-RU" dirty="0" err="1" smtClean="0"/>
              <a:t>полягає</a:t>
            </a:r>
            <a:r>
              <a:rPr lang="ru-RU" dirty="0" smtClean="0"/>
              <a:t> </a:t>
            </a:r>
            <a:r>
              <a:rPr lang="ru-RU" dirty="0"/>
              <a:t>в </a:t>
            </a:r>
            <a:r>
              <a:rPr lang="ru-RU" dirty="0" err="1"/>
              <a:t>забезпеченні</a:t>
            </a:r>
            <a:r>
              <a:rPr lang="ru-RU" dirty="0"/>
              <a:t> </a:t>
            </a:r>
            <a:r>
              <a:rPr lang="ru-RU" dirty="0" err="1"/>
              <a:t>ефективного</a:t>
            </a:r>
            <a:r>
              <a:rPr lang="ru-RU" dirty="0"/>
              <a:t> та </a:t>
            </a:r>
            <a:r>
              <a:rPr lang="ru-RU" dirty="0" err="1"/>
              <a:t>екологічно</a:t>
            </a:r>
            <a:r>
              <a:rPr lang="ru-RU" dirty="0"/>
              <a:t> </a:t>
            </a:r>
            <a:r>
              <a:rPr lang="ru-RU" dirty="0" err="1"/>
              <a:t>безпечного</a:t>
            </a:r>
            <a:r>
              <a:rPr lang="ru-RU" dirty="0"/>
              <a:t> </a:t>
            </a:r>
            <a:r>
              <a:rPr lang="ru-RU" dirty="0" err="1"/>
              <a:t>перероблення</a:t>
            </a:r>
            <a:r>
              <a:rPr lang="ru-RU" dirty="0"/>
              <a:t> </a:t>
            </a:r>
            <a:r>
              <a:rPr lang="ru-RU" dirty="0" err="1"/>
              <a:t>відходів</a:t>
            </a:r>
            <a:r>
              <a:rPr lang="ru-RU" dirty="0"/>
              <a:t>, </a:t>
            </a:r>
            <a:r>
              <a:rPr lang="ru-RU" dirty="0" err="1"/>
              <a:t>зменшення</a:t>
            </a:r>
            <a:r>
              <a:rPr lang="ru-RU" dirty="0"/>
              <a:t> </a:t>
            </a:r>
            <a:r>
              <a:rPr lang="ru-RU" dirty="0" err="1"/>
              <a:t>їх</a:t>
            </a:r>
            <a:r>
              <a:rPr lang="ru-RU" dirty="0"/>
              <a:t> </a:t>
            </a:r>
            <a:r>
              <a:rPr lang="ru-RU" dirty="0" err="1"/>
              <a:t>кількості</a:t>
            </a:r>
            <a:r>
              <a:rPr lang="ru-RU" dirty="0"/>
              <a:t> та </a:t>
            </a:r>
            <a:r>
              <a:rPr lang="ru-RU" dirty="0" err="1"/>
              <a:t>впливу</a:t>
            </a:r>
            <a:r>
              <a:rPr lang="ru-RU" dirty="0"/>
              <a:t> на </a:t>
            </a:r>
            <a:r>
              <a:rPr lang="ru-RU" dirty="0" err="1"/>
              <a:t>довкілля</a:t>
            </a:r>
            <a:r>
              <a:rPr lang="ru-RU" dirty="0"/>
              <a:t> в межах </a:t>
            </a:r>
            <a:r>
              <a:rPr lang="ru-RU" dirty="0" err="1"/>
              <a:t>крупних</a:t>
            </a:r>
            <a:r>
              <a:rPr lang="ru-RU" dirty="0"/>
              <a:t> </a:t>
            </a:r>
            <a:r>
              <a:rPr lang="ru-RU" dirty="0" err="1"/>
              <a:t>міст</a:t>
            </a:r>
            <a:r>
              <a:rPr lang="ru-RU" dirty="0" smtClean="0"/>
              <a:t>.</a:t>
            </a:r>
          </a:p>
          <a:p>
            <a:pPr lvl="0" algn="ctr" eaLnBrk="0" fontAlgn="base" hangingPunct="0">
              <a:spcBef>
                <a:spcPct val="0"/>
              </a:spcBef>
              <a:spcAft>
                <a:spcPct val="0"/>
              </a:spcAft>
            </a:pPr>
            <a:endParaRPr lang="ru-RU" dirty="0" smtClean="0"/>
          </a:p>
          <a:p>
            <a:pPr lvl="0" algn="ctr" eaLnBrk="0" fontAlgn="base" hangingPunct="0">
              <a:spcBef>
                <a:spcPct val="0"/>
              </a:spcBef>
              <a:spcAft>
                <a:spcPct val="0"/>
              </a:spcAft>
            </a:pPr>
            <a:r>
              <a:rPr kumimoji="0" lang="uk-UA" sz="2400" b="1" i="0" u="none" strike="noStrike" cap="none" normalizeH="0" baseline="0" dirty="0" smtClean="0">
                <a:ln>
                  <a:noFill/>
                </a:ln>
                <a:solidFill>
                  <a:srgbClr val="000000"/>
                </a:solidFill>
                <a:effectLst/>
                <a:latin typeface="+mj-lt"/>
                <a:ea typeface="Calibri" pitchFamily="34" charset="0"/>
                <a:cs typeface="Times New Roman" pitchFamily="18" charset="0"/>
              </a:rPr>
              <a:t>ОБ’ЄКТ ДОСЛІДЖЕННЯ</a:t>
            </a:r>
            <a:endParaRPr lang="uk-UA" sz="2400" dirty="0" smtClean="0">
              <a:solidFill>
                <a:srgbClr val="000000"/>
              </a:solidFill>
              <a:latin typeface="+mj-lt"/>
              <a:ea typeface="Calibri" pitchFamily="34" charset="0"/>
              <a:cs typeface="Times New Roman" pitchFamily="18" charset="0"/>
            </a:endParaRPr>
          </a:p>
          <a:p>
            <a:pPr lvl="0" algn="ctr" eaLnBrk="0" fontAlgn="base" hangingPunct="0">
              <a:spcBef>
                <a:spcPct val="0"/>
              </a:spcBef>
              <a:spcAft>
                <a:spcPct val="0"/>
              </a:spcAft>
            </a:pPr>
            <a:r>
              <a:rPr lang="uk-UA" dirty="0" err="1"/>
              <a:t>сміттєпереробні</a:t>
            </a:r>
            <a:r>
              <a:rPr lang="uk-UA" dirty="0"/>
              <a:t> комплекси, які складаються з різноманітних елементів інфраструктури, таких як сміттєві звалища, сортувальні лінії, зони переробки вторинних ресурсів, приміщення для персоналу, склади та інше. </a:t>
            </a:r>
            <a:endParaRPr lang="uk-UA" dirty="0" smtClean="0"/>
          </a:p>
          <a:p>
            <a:pPr lvl="0" algn="ctr" eaLnBrk="0" fontAlgn="base" hangingPunct="0">
              <a:spcBef>
                <a:spcPct val="0"/>
              </a:spcBef>
              <a:spcAft>
                <a:spcPct val="0"/>
              </a:spcAft>
            </a:pPr>
            <a:endParaRPr kumimoji="0" lang="ru-RU" sz="2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0000"/>
                </a:solidFill>
                <a:effectLst/>
                <a:latin typeface="+mj-lt"/>
                <a:ea typeface="Calibri" pitchFamily="34" charset="0"/>
                <a:cs typeface="Times New Roman" pitchFamily="18" charset="0"/>
              </a:rPr>
              <a:t>ПРЕДМЕТ ДОСЛІДЖЕННЯ</a:t>
            </a:r>
            <a:endParaRPr lang="uk-UA" sz="2400" dirty="0" smtClean="0">
              <a:solidFill>
                <a:srgbClr val="000000"/>
              </a:solidFill>
              <a:latin typeface="+mj-lt"/>
              <a:ea typeface="Calibri" pitchFamily="34" charset="0"/>
              <a:cs typeface="Times New Roman" pitchFamily="18" charset="0"/>
            </a:endParaRPr>
          </a:p>
          <a:p>
            <a:pPr lvl="0" algn="ctr" eaLnBrk="0" fontAlgn="base" hangingPunct="0">
              <a:spcBef>
                <a:spcPct val="0"/>
              </a:spcBef>
              <a:spcAft>
                <a:spcPct val="0"/>
              </a:spcAft>
            </a:pPr>
            <a:r>
              <a:rPr lang="ru-RU" dirty="0"/>
              <a:t>структура та </a:t>
            </a:r>
            <a:r>
              <a:rPr lang="ru-RU" dirty="0" err="1"/>
              <a:t>організація</a:t>
            </a:r>
            <a:r>
              <a:rPr lang="ru-RU" dirty="0"/>
              <a:t> простору, </a:t>
            </a:r>
            <a:r>
              <a:rPr lang="ru-RU" dirty="0" err="1"/>
              <a:t>які</a:t>
            </a:r>
            <a:r>
              <a:rPr lang="ru-RU" dirty="0"/>
              <a:t> </a:t>
            </a:r>
            <a:r>
              <a:rPr lang="ru-RU" dirty="0" err="1"/>
              <a:t>використовуються</a:t>
            </a:r>
            <a:r>
              <a:rPr lang="ru-RU" dirty="0"/>
              <a:t> для </a:t>
            </a:r>
            <a:r>
              <a:rPr lang="ru-RU" dirty="0" err="1"/>
              <a:t>сміттєпереробки</a:t>
            </a:r>
            <a:r>
              <a:rPr lang="ru-RU" dirty="0"/>
              <a:t> в </a:t>
            </a:r>
            <a:r>
              <a:rPr lang="ru-RU" dirty="0" err="1"/>
              <a:t>містах</a:t>
            </a:r>
            <a:r>
              <a:rPr lang="ru-RU" dirty="0"/>
              <a:t>. </a:t>
            </a:r>
            <a:endParaRPr kumimoji="0" lang="uk-UA" sz="2400" b="0" i="0" u="none" strike="noStrike" cap="none" normalizeH="0" baseline="0" dirty="0" smtClean="0">
              <a:ln>
                <a:noFill/>
              </a:ln>
              <a:solidFill>
                <a:schemeClr val="tx1"/>
              </a:solidFill>
              <a:effectLst/>
              <a:latin typeface="+mj-lt"/>
              <a:cs typeface="Arial" pitchFamily="34" charset="0"/>
            </a:endParaRPr>
          </a:p>
        </p:txBody>
      </p:sp>
      <p:sp>
        <p:nvSpPr>
          <p:cNvPr id="3" name="Прямоугольник 2"/>
          <p:cNvSpPr/>
          <p:nvPr/>
        </p:nvSpPr>
        <p:spPr>
          <a:xfrm>
            <a:off x="1000100" y="548680"/>
            <a:ext cx="7215238" cy="5112568"/>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500042"/>
            <a:ext cx="9144000" cy="461665"/>
          </a:xfrm>
          <a:prstGeom prst="rect">
            <a:avLst/>
          </a:prstGeom>
        </p:spPr>
        <p:txBody>
          <a:bodyPr wrap="square">
            <a:spAutoFit/>
          </a:bodyPr>
          <a:lstStyle/>
          <a:p>
            <a:pPr algn="ctr"/>
            <a:r>
              <a:rPr lang="uk-UA" sz="2400" dirty="0" smtClean="0"/>
              <a:t>ЗА СИСТЕМАМИ СОРТУВАННЯ ТА ПЕРЕРОБКИ</a:t>
            </a:r>
            <a:endParaRPr lang="ru-RU" sz="2400" dirty="0"/>
          </a:p>
        </p:txBody>
      </p:sp>
      <p:sp>
        <p:nvSpPr>
          <p:cNvPr id="8" name="Прямоугольник 7"/>
          <p:cNvSpPr/>
          <p:nvPr/>
        </p:nvSpPr>
        <p:spPr>
          <a:xfrm>
            <a:off x="1285852" y="4214818"/>
            <a:ext cx="6715172" cy="1295868"/>
          </a:xfrm>
          <a:prstGeom prst="rect">
            <a:avLst/>
          </a:prstGeom>
        </p:spPr>
        <p:txBody>
          <a:bodyPr wrap="square">
            <a:spAutoFit/>
          </a:bodyPr>
          <a:lstStyle/>
          <a:p>
            <a:pPr algn="ctr">
              <a:lnSpc>
                <a:spcPct val="150000"/>
              </a:lnSpc>
            </a:pPr>
            <a:r>
              <a:rPr lang="ru-RU" dirty="0" err="1"/>
              <a:t>Важливо</a:t>
            </a:r>
            <a:r>
              <a:rPr lang="ru-RU" dirty="0"/>
              <a:t> </a:t>
            </a:r>
            <a:r>
              <a:rPr lang="ru-RU" dirty="0" err="1"/>
              <a:t>враховувати</a:t>
            </a:r>
            <a:r>
              <a:rPr lang="ru-RU" dirty="0"/>
              <a:t> </a:t>
            </a:r>
            <a:r>
              <a:rPr lang="ru-RU" dirty="0" err="1"/>
              <a:t>ефективні</a:t>
            </a:r>
            <a:r>
              <a:rPr lang="ru-RU" dirty="0"/>
              <a:t> </a:t>
            </a:r>
            <a:r>
              <a:rPr lang="ru-RU" dirty="0" err="1"/>
              <a:t>системи</a:t>
            </a:r>
            <a:r>
              <a:rPr lang="ru-RU" dirty="0"/>
              <a:t> </a:t>
            </a:r>
            <a:r>
              <a:rPr lang="ru-RU" dirty="0" err="1"/>
              <a:t>сортування</a:t>
            </a:r>
            <a:r>
              <a:rPr lang="ru-RU" dirty="0"/>
              <a:t> та </a:t>
            </a:r>
            <a:r>
              <a:rPr lang="ru-RU" dirty="0" err="1"/>
              <a:t>переробки</a:t>
            </a:r>
            <a:r>
              <a:rPr lang="ru-RU" dirty="0"/>
              <a:t> </a:t>
            </a:r>
            <a:r>
              <a:rPr lang="ru-RU" dirty="0" err="1"/>
              <a:t>сміття</a:t>
            </a:r>
            <a:r>
              <a:rPr lang="ru-RU" dirty="0"/>
              <a:t>, </a:t>
            </a:r>
            <a:r>
              <a:rPr lang="ru-RU" dirty="0" err="1"/>
              <a:t>забезпечуючи</a:t>
            </a:r>
            <a:r>
              <a:rPr lang="ru-RU" dirty="0"/>
              <a:t> </a:t>
            </a:r>
            <a:r>
              <a:rPr lang="ru-RU" dirty="0" err="1"/>
              <a:t>наявність</a:t>
            </a:r>
            <a:r>
              <a:rPr lang="ru-RU" dirty="0"/>
              <a:t> </a:t>
            </a:r>
            <a:r>
              <a:rPr lang="ru-RU" dirty="0" err="1"/>
              <a:t>відповідних</a:t>
            </a:r>
            <a:r>
              <a:rPr lang="ru-RU" dirty="0"/>
              <a:t> зон для </a:t>
            </a:r>
            <a:r>
              <a:rPr lang="ru-RU" dirty="0" err="1"/>
              <a:t>сортування</a:t>
            </a:r>
            <a:r>
              <a:rPr lang="ru-RU" dirty="0"/>
              <a:t>, </a:t>
            </a:r>
            <a:r>
              <a:rPr lang="ru-RU" dirty="0" err="1"/>
              <a:t>утилізації</a:t>
            </a:r>
            <a:r>
              <a:rPr lang="ru-RU" dirty="0"/>
              <a:t> та </a:t>
            </a:r>
            <a:r>
              <a:rPr lang="ru-RU" dirty="0" err="1"/>
              <a:t>вторинної</a:t>
            </a:r>
            <a:r>
              <a:rPr lang="ru-RU" dirty="0"/>
              <a:t> </a:t>
            </a:r>
            <a:r>
              <a:rPr lang="ru-RU" dirty="0" err="1"/>
              <a:t>переробки</a:t>
            </a:r>
            <a:r>
              <a:rPr lang="ru-RU" dirty="0"/>
              <a:t> </a:t>
            </a:r>
            <a:r>
              <a:rPr lang="ru-RU" dirty="0" err="1"/>
              <a:t>різних</a:t>
            </a:r>
            <a:r>
              <a:rPr lang="ru-RU" dirty="0"/>
              <a:t> </a:t>
            </a:r>
            <a:r>
              <a:rPr lang="ru-RU" dirty="0" err="1"/>
              <a:t>типів</a:t>
            </a:r>
            <a:r>
              <a:rPr lang="ru-RU" dirty="0"/>
              <a:t> </a:t>
            </a:r>
            <a:r>
              <a:rPr lang="ru-RU" dirty="0" err="1"/>
              <a:t>відходів</a:t>
            </a:r>
            <a:r>
              <a:rPr lang="ru-RU" dirty="0"/>
              <a:t>.</a:t>
            </a:r>
          </a:p>
        </p:txBody>
      </p:sp>
      <p:sp>
        <p:nvSpPr>
          <p:cNvPr id="9" name="Прямоугольник 8"/>
          <p:cNvSpPr/>
          <p:nvPr/>
        </p:nvSpPr>
        <p:spPr>
          <a:xfrm>
            <a:off x="899592" y="1340768"/>
            <a:ext cx="7344816" cy="4680520"/>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470" y="1810428"/>
            <a:ext cx="6289936" cy="22148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500042"/>
            <a:ext cx="9144000" cy="589072"/>
          </a:xfrm>
          <a:prstGeom prst="rect">
            <a:avLst/>
          </a:prstGeom>
        </p:spPr>
        <p:txBody>
          <a:bodyPr wrap="square">
            <a:spAutoFit/>
          </a:bodyPr>
          <a:lstStyle/>
          <a:p>
            <a:pPr algn="ctr" fontAlgn="base">
              <a:lnSpc>
                <a:spcPct val="150000"/>
              </a:lnSpc>
              <a:spcBef>
                <a:spcPct val="0"/>
              </a:spcBef>
              <a:spcAft>
                <a:spcPct val="0"/>
              </a:spcAft>
            </a:pPr>
            <a:r>
              <a:rPr lang="uk-UA" sz="2400" dirty="0" smtClean="0">
                <a:latin typeface="Times New Roman" panose="02020603050405020304" pitchFamily="18" charset="0"/>
                <a:cs typeface="Times New Roman" panose="02020603050405020304" pitchFamily="18" charset="0"/>
              </a:rPr>
              <a:t>ЗА</a:t>
            </a:r>
            <a:r>
              <a:rPr lang="uk-UA" sz="2400" dirty="0" smtClean="0"/>
              <a:t> </a:t>
            </a:r>
            <a:r>
              <a:rPr lang="uk-UA" sz="2400" dirty="0" smtClean="0">
                <a:latin typeface="Times New Roman" pitchFamily="18" charset="0"/>
                <a:ea typeface="Calibri" pitchFamily="34" charset="0"/>
                <a:cs typeface="Times New Roman" pitchFamily="18" charset="0"/>
              </a:rPr>
              <a:t>ВПРОВАДЖЕНИМИ ЕКОЛОГІЧНИМИ РІШЕННЯМИ</a:t>
            </a:r>
            <a:endParaRPr lang="uk-UA" sz="2400" dirty="0">
              <a:latin typeface="Times New Roman" pitchFamily="18" charset="0"/>
              <a:ea typeface="Calibri" pitchFamily="34" charset="0"/>
              <a:cs typeface="Times New Roman" pitchFamily="18" charset="0"/>
            </a:endParaRPr>
          </a:p>
        </p:txBody>
      </p:sp>
      <p:sp>
        <p:nvSpPr>
          <p:cNvPr id="18" name="Прямоугольник 17"/>
          <p:cNvSpPr/>
          <p:nvPr/>
        </p:nvSpPr>
        <p:spPr>
          <a:xfrm>
            <a:off x="1000100" y="3857627"/>
            <a:ext cx="2563788" cy="923330"/>
          </a:xfrm>
          <a:prstGeom prst="rect">
            <a:avLst/>
          </a:prstGeom>
        </p:spPr>
        <p:txBody>
          <a:bodyPr wrap="square">
            <a:spAutoFit/>
          </a:bodyPr>
          <a:lstStyle/>
          <a:p>
            <a:pPr algn="ctr"/>
            <a:r>
              <a:rPr lang="ru-RU" dirty="0" err="1"/>
              <a:t>В</a:t>
            </a:r>
            <a:r>
              <a:rPr lang="ru-RU" dirty="0" err="1" smtClean="0"/>
              <a:t>икористання</a:t>
            </a:r>
            <a:r>
              <a:rPr lang="ru-RU" dirty="0" smtClean="0"/>
              <a:t> </a:t>
            </a:r>
            <a:r>
              <a:rPr lang="ru-RU" dirty="0" err="1"/>
              <a:t>енергоефективних</a:t>
            </a:r>
            <a:r>
              <a:rPr lang="ru-RU" dirty="0"/>
              <a:t> </a:t>
            </a:r>
            <a:r>
              <a:rPr lang="ru-RU" dirty="0" err="1"/>
              <a:t>технологій</a:t>
            </a:r>
            <a:endParaRPr lang="ru-RU" sz="1600" dirty="0"/>
          </a:p>
        </p:txBody>
      </p:sp>
      <p:sp>
        <p:nvSpPr>
          <p:cNvPr id="19" name="Прямоугольник 18"/>
          <p:cNvSpPr/>
          <p:nvPr/>
        </p:nvSpPr>
        <p:spPr>
          <a:xfrm>
            <a:off x="3537592" y="3857627"/>
            <a:ext cx="2295706" cy="2031325"/>
          </a:xfrm>
          <a:prstGeom prst="rect">
            <a:avLst/>
          </a:prstGeom>
        </p:spPr>
        <p:txBody>
          <a:bodyPr wrap="square">
            <a:spAutoFit/>
          </a:bodyPr>
          <a:lstStyle/>
          <a:p>
            <a:pPr algn="ctr"/>
            <a:r>
              <a:rPr lang="ru-RU" dirty="0" err="1" smtClean="0"/>
              <a:t>Встановлення</a:t>
            </a:r>
            <a:r>
              <a:rPr lang="ru-RU" dirty="0" smtClean="0"/>
              <a:t> </a:t>
            </a:r>
            <a:r>
              <a:rPr lang="ru-RU" dirty="0"/>
              <a:t>систем </a:t>
            </a:r>
            <a:r>
              <a:rPr lang="ru-RU" dirty="0" err="1"/>
              <a:t>очищення</a:t>
            </a:r>
            <a:r>
              <a:rPr lang="ru-RU" dirty="0"/>
              <a:t> </a:t>
            </a:r>
            <a:r>
              <a:rPr lang="ru-RU" dirty="0" err="1"/>
              <a:t>повітря</a:t>
            </a:r>
            <a:r>
              <a:rPr lang="ru-RU" dirty="0"/>
              <a:t> та </a:t>
            </a:r>
            <a:r>
              <a:rPr lang="ru-RU" dirty="0" smtClean="0"/>
              <a:t>води</a:t>
            </a:r>
            <a:r>
              <a:rPr lang="ru-RU" dirty="0"/>
              <a:t>, </a:t>
            </a:r>
            <a:r>
              <a:rPr lang="ru-RU" dirty="0" err="1"/>
              <a:t>зелених</a:t>
            </a:r>
            <a:r>
              <a:rPr lang="ru-RU" dirty="0"/>
              <a:t> </a:t>
            </a:r>
            <a:r>
              <a:rPr lang="ru-RU" dirty="0" err="1"/>
              <a:t>покрівель</a:t>
            </a:r>
            <a:r>
              <a:rPr lang="ru-RU" dirty="0"/>
              <a:t> для </a:t>
            </a:r>
            <a:r>
              <a:rPr lang="ru-RU" dirty="0" err="1"/>
              <a:t>зменшення</a:t>
            </a:r>
            <a:r>
              <a:rPr lang="ru-RU" dirty="0"/>
              <a:t> </a:t>
            </a:r>
            <a:r>
              <a:rPr lang="ru-RU" dirty="0" err="1"/>
              <a:t>термічного</a:t>
            </a:r>
            <a:r>
              <a:rPr lang="ru-RU" dirty="0"/>
              <a:t> </a:t>
            </a:r>
            <a:r>
              <a:rPr lang="ru-RU" dirty="0" err="1"/>
              <a:t>навантаження</a:t>
            </a:r>
            <a:endParaRPr lang="ru-RU" sz="1600" dirty="0"/>
          </a:p>
        </p:txBody>
      </p:sp>
      <p:sp>
        <p:nvSpPr>
          <p:cNvPr id="20" name="Прямоугольник 19"/>
          <p:cNvSpPr/>
          <p:nvPr/>
        </p:nvSpPr>
        <p:spPr>
          <a:xfrm>
            <a:off x="6012160" y="3857627"/>
            <a:ext cx="2203178" cy="1477328"/>
          </a:xfrm>
          <a:prstGeom prst="rect">
            <a:avLst/>
          </a:prstGeom>
        </p:spPr>
        <p:txBody>
          <a:bodyPr wrap="square">
            <a:spAutoFit/>
          </a:bodyPr>
          <a:lstStyle/>
          <a:p>
            <a:pPr algn="ctr"/>
            <a:r>
              <a:rPr lang="ru-RU" dirty="0" err="1" smtClean="0"/>
              <a:t>Розробку</a:t>
            </a:r>
            <a:r>
              <a:rPr lang="ru-RU" dirty="0" smtClean="0"/>
              <a:t> </a:t>
            </a:r>
            <a:r>
              <a:rPr lang="ru-RU" dirty="0" err="1"/>
              <a:t>пейзажних</a:t>
            </a:r>
            <a:r>
              <a:rPr lang="ru-RU" dirty="0"/>
              <a:t> </a:t>
            </a:r>
            <a:r>
              <a:rPr lang="ru-RU" dirty="0" err="1"/>
              <a:t>рішень</a:t>
            </a:r>
            <a:r>
              <a:rPr lang="ru-RU" dirty="0"/>
              <a:t>, </a:t>
            </a:r>
            <a:r>
              <a:rPr lang="ru-RU" dirty="0" err="1"/>
              <a:t>що</a:t>
            </a:r>
            <a:r>
              <a:rPr lang="ru-RU" dirty="0"/>
              <a:t> </a:t>
            </a:r>
            <a:r>
              <a:rPr lang="ru-RU" dirty="0" err="1"/>
              <a:t>сприяють</a:t>
            </a:r>
            <a:r>
              <a:rPr lang="ru-RU" dirty="0"/>
              <a:t> </a:t>
            </a:r>
            <a:r>
              <a:rPr lang="ru-RU" dirty="0" err="1"/>
              <a:t>інтеграції</a:t>
            </a:r>
            <a:r>
              <a:rPr lang="ru-RU" dirty="0"/>
              <a:t> комплексу у </a:t>
            </a:r>
            <a:r>
              <a:rPr lang="ru-RU" dirty="0" err="1"/>
              <a:t>міський</a:t>
            </a:r>
            <a:r>
              <a:rPr lang="ru-RU" dirty="0"/>
              <a:t> ландшафт</a:t>
            </a:r>
            <a:endParaRPr lang="ru-RU" sz="1600" dirty="0"/>
          </a:p>
        </p:txBody>
      </p:sp>
      <p:sp>
        <p:nvSpPr>
          <p:cNvPr id="21" name="Прямоугольник 20"/>
          <p:cNvSpPr/>
          <p:nvPr/>
        </p:nvSpPr>
        <p:spPr>
          <a:xfrm>
            <a:off x="1071538" y="1500174"/>
            <a:ext cx="7388894" cy="4521114"/>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220549"/>
            <a:ext cx="2176650" cy="1505718"/>
          </a:xfrm>
          <a:prstGeom prst="rect">
            <a:avLst/>
          </a:prstGeom>
        </p:spPr>
      </p:pic>
      <p:pic>
        <p:nvPicPr>
          <p:cNvPr id="3" name="Рисунок 2"/>
          <p:cNvPicPr>
            <a:picLocks noChangeAspect="1"/>
          </p:cNvPicPr>
          <p:nvPr/>
        </p:nvPicPr>
        <p:blipFill>
          <a:blip r:embed="rId3"/>
          <a:stretch>
            <a:fillRect/>
          </a:stretch>
        </p:blipFill>
        <p:spPr>
          <a:xfrm>
            <a:off x="3458560" y="2190109"/>
            <a:ext cx="2553600" cy="1535182"/>
          </a:xfrm>
          <a:prstGeom prst="rect">
            <a:avLst/>
          </a:prstGeom>
        </p:spPr>
      </p:pic>
      <p:pic>
        <p:nvPicPr>
          <p:cNvPr id="22530" name="Picture 2" descr="Waste-to-energy plants | Dez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099979"/>
            <a:ext cx="1656184" cy="1656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357166"/>
            <a:ext cx="9144000" cy="1077218"/>
          </a:xfrm>
          <a:prstGeom prst="rect">
            <a:avLst/>
          </a:prstGeom>
        </p:spPr>
        <p:txBody>
          <a:bodyPr wrap="square">
            <a:spAutoFit/>
          </a:bodyPr>
          <a:lstStyle/>
          <a:p>
            <a:pPr algn="ctr"/>
            <a:r>
              <a:rPr lang="uk-UA" sz="3200" dirty="0" smtClean="0"/>
              <a:t>Функціонально-планувальна структура </a:t>
            </a:r>
            <a:r>
              <a:rPr lang="uk-UA" sz="3200" dirty="0" err="1" smtClean="0"/>
              <a:t>сміттєпереробних</a:t>
            </a:r>
            <a:r>
              <a:rPr lang="uk-UA" sz="3200" dirty="0" smtClean="0"/>
              <a:t> комплексів</a:t>
            </a:r>
            <a:endParaRPr lang="ru-RU" sz="3200" dirty="0"/>
          </a:p>
        </p:txBody>
      </p:sp>
      <p:pic>
        <p:nvPicPr>
          <p:cNvPr id="24578" name="Picture 2" descr="Energies | Free Full-Text | Analysis of the Long-Term Mass Balance and  Efficiency of Waste Recovery in a Municipal Waste Biodrying Pl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127" y="1628800"/>
            <a:ext cx="7133745" cy="4504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384" y="1988840"/>
            <a:ext cx="6300192" cy="3937620"/>
          </a:xfrm>
          <a:prstGeom prst="rect">
            <a:avLst/>
          </a:prstGeom>
          <a:ln>
            <a:noFill/>
          </a:ln>
          <a:effectLst>
            <a:softEdge rad="112500"/>
          </a:effectLst>
          <a:scene3d>
            <a:camera prst="obliqueBottomRight"/>
            <a:lightRig rig="threePt" dir="t"/>
          </a:scene3d>
        </p:spPr>
      </p:pic>
      <p:sp>
        <p:nvSpPr>
          <p:cNvPr id="7" name="Прямоугольник 6"/>
          <p:cNvSpPr/>
          <p:nvPr/>
        </p:nvSpPr>
        <p:spPr>
          <a:xfrm>
            <a:off x="-108520" y="1628800"/>
            <a:ext cx="9144000" cy="523220"/>
          </a:xfrm>
          <a:prstGeom prst="rect">
            <a:avLst/>
          </a:prstGeom>
        </p:spPr>
        <p:txBody>
          <a:bodyPr wrap="square">
            <a:spAutoFit/>
          </a:bodyPr>
          <a:lstStyle/>
          <a:p>
            <a:pPr algn="ctr"/>
            <a:r>
              <a:rPr lang="uk-UA" sz="2800" dirty="0" smtClean="0"/>
              <a:t>ПРОЕКТНІ ПРОПОЗИЦІЇ</a:t>
            </a:r>
            <a:endParaRPr lang="ru-RU"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0"/>
            <a:ext cx="8424414"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 y="0"/>
            <a:ext cx="9144000" cy="5718372"/>
          </a:xfrm>
          <a:prstGeom prst="rect">
            <a:avLst/>
          </a:prstGeom>
        </p:spPr>
      </p:pic>
      <p:sp>
        <p:nvSpPr>
          <p:cNvPr id="5" name="Скругленный прямоугольник 4"/>
          <p:cNvSpPr/>
          <p:nvPr/>
        </p:nvSpPr>
        <p:spPr>
          <a:xfrm>
            <a:off x="3851920" y="476672"/>
            <a:ext cx="1008112" cy="936104"/>
          </a:xfrm>
          <a:prstGeom prst="roundRect">
            <a:avLst/>
          </a:prstGeom>
          <a:solidFill>
            <a:schemeClr val="accent2">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Фото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4002697" cy="266429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Фото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4664"/>
            <a:ext cx="4002697" cy="266429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668" y="3501008"/>
            <a:ext cx="4004961" cy="26889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4744"/>
            <a:ext cx="5615743" cy="4553744"/>
          </a:xfrm>
          <a:prstGeom prst="rect">
            <a:avLst/>
          </a:prstGeom>
        </p:spPr>
      </p:pic>
      <p:sp>
        <p:nvSpPr>
          <p:cNvPr id="5" name="TextBox 4"/>
          <p:cNvSpPr txBox="1"/>
          <p:nvPr/>
        </p:nvSpPr>
        <p:spPr>
          <a:xfrm>
            <a:off x="5436096" y="2492896"/>
            <a:ext cx="3168352" cy="1384995"/>
          </a:xfrm>
          <a:prstGeom prst="rect">
            <a:avLst/>
          </a:prstGeom>
          <a:noFill/>
        </p:spPr>
        <p:txBody>
          <a:bodyPr wrap="square" rtlCol="0">
            <a:spAutoFit/>
          </a:bodyPr>
          <a:lstStyle/>
          <a:p>
            <a:r>
              <a:rPr lang="uk-UA" sz="1400" dirty="0" smtClean="0"/>
              <a:t>1 – паркінг для відвідувачів</a:t>
            </a:r>
          </a:p>
          <a:p>
            <a:r>
              <a:rPr lang="uk-UA" sz="1400" dirty="0" smtClean="0"/>
              <a:t>2 – паркінг для персоналу</a:t>
            </a:r>
          </a:p>
          <a:p>
            <a:r>
              <a:rPr lang="uk-UA" sz="1400" dirty="0" smtClean="0"/>
              <a:t>3 </a:t>
            </a:r>
            <a:r>
              <a:rPr lang="uk-UA" sz="1400" dirty="0"/>
              <a:t>–</a:t>
            </a:r>
            <a:r>
              <a:rPr lang="uk-UA" sz="1400" dirty="0" smtClean="0"/>
              <a:t> під’їзд до комплексу</a:t>
            </a:r>
          </a:p>
          <a:p>
            <a:r>
              <a:rPr lang="uk-UA" sz="1400" dirty="0" smtClean="0"/>
              <a:t>4 – майданчики для заняття спортом та відпочинку </a:t>
            </a:r>
          </a:p>
          <a:p>
            <a:r>
              <a:rPr lang="uk-UA" sz="1400" dirty="0" smtClean="0"/>
              <a:t>5 – ставки</a:t>
            </a:r>
            <a:endParaRPr lang="ru-RU" sz="1400" dirty="0"/>
          </a:p>
        </p:txBody>
      </p:sp>
      <p:sp>
        <p:nvSpPr>
          <p:cNvPr id="6" name="TextBox 5"/>
          <p:cNvSpPr txBox="1"/>
          <p:nvPr/>
        </p:nvSpPr>
        <p:spPr>
          <a:xfrm>
            <a:off x="1979712" y="2996952"/>
            <a:ext cx="237708" cy="276999"/>
          </a:xfrm>
          <a:prstGeom prst="rect">
            <a:avLst/>
          </a:prstGeom>
          <a:noFill/>
        </p:spPr>
        <p:txBody>
          <a:bodyPr wrap="square" rtlCol="0">
            <a:spAutoFit/>
          </a:bodyPr>
          <a:lstStyle/>
          <a:p>
            <a:r>
              <a:rPr lang="uk-UA" sz="1200" dirty="0" smtClean="0">
                <a:solidFill>
                  <a:schemeClr val="bg1"/>
                </a:solidFill>
              </a:rPr>
              <a:t>1</a:t>
            </a:r>
            <a:endParaRPr lang="ru-RU" sz="1200" dirty="0">
              <a:solidFill>
                <a:schemeClr val="bg1"/>
              </a:solidFill>
            </a:endParaRPr>
          </a:p>
        </p:txBody>
      </p:sp>
      <p:sp>
        <p:nvSpPr>
          <p:cNvPr id="7" name="TextBox 6"/>
          <p:cNvSpPr txBox="1"/>
          <p:nvPr/>
        </p:nvSpPr>
        <p:spPr>
          <a:xfrm>
            <a:off x="2915816" y="3285763"/>
            <a:ext cx="237708" cy="276999"/>
          </a:xfrm>
          <a:prstGeom prst="rect">
            <a:avLst/>
          </a:prstGeom>
          <a:noFill/>
        </p:spPr>
        <p:txBody>
          <a:bodyPr wrap="square" rtlCol="0">
            <a:spAutoFit/>
          </a:bodyPr>
          <a:lstStyle/>
          <a:p>
            <a:r>
              <a:rPr lang="uk-UA" sz="1200" dirty="0" smtClean="0">
                <a:solidFill>
                  <a:schemeClr val="bg1"/>
                </a:solidFill>
              </a:rPr>
              <a:t>2</a:t>
            </a:r>
            <a:endParaRPr lang="ru-RU" sz="1200" dirty="0">
              <a:solidFill>
                <a:schemeClr val="bg1"/>
              </a:solidFill>
            </a:endParaRPr>
          </a:p>
        </p:txBody>
      </p:sp>
      <p:sp>
        <p:nvSpPr>
          <p:cNvPr id="8" name="TextBox 7"/>
          <p:cNvSpPr txBox="1"/>
          <p:nvPr/>
        </p:nvSpPr>
        <p:spPr>
          <a:xfrm>
            <a:off x="2773983" y="4005064"/>
            <a:ext cx="237708" cy="276999"/>
          </a:xfrm>
          <a:prstGeom prst="rect">
            <a:avLst/>
          </a:prstGeom>
          <a:noFill/>
        </p:spPr>
        <p:txBody>
          <a:bodyPr wrap="square" rtlCol="0">
            <a:spAutoFit/>
          </a:bodyPr>
          <a:lstStyle/>
          <a:p>
            <a:r>
              <a:rPr lang="uk-UA" sz="1200" dirty="0" smtClean="0"/>
              <a:t>3</a:t>
            </a:r>
            <a:endParaRPr lang="ru-RU" sz="1200" dirty="0"/>
          </a:p>
        </p:txBody>
      </p:sp>
      <p:sp>
        <p:nvSpPr>
          <p:cNvPr id="9" name="TextBox 8"/>
          <p:cNvSpPr txBox="1"/>
          <p:nvPr/>
        </p:nvSpPr>
        <p:spPr>
          <a:xfrm>
            <a:off x="1907704" y="3356992"/>
            <a:ext cx="237708" cy="276999"/>
          </a:xfrm>
          <a:prstGeom prst="rect">
            <a:avLst/>
          </a:prstGeom>
          <a:noFill/>
        </p:spPr>
        <p:txBody>
          <a:bodyPr wrap="square" rtlCol="0">
            <a:spAutoFit/>
          </a:bodyPr>
          <a:lstStyle/>
          <a:p>
            <a:r>
              <a:rPr lang="uk-UA" sz="1200" dirty="0" smtClean="0">
                <a:solidFill>
                  <a:schemeClr val="bg1"/>
                </a:solidFill>
              </a:rPr>
              <a:t>4</a:t>
            </a:r>
            <a:endParaRPr lang="ru-RU" sz="1200" dirty="0">
              <a:solidFill>
                <a:schemeClr val="bg1"/>
              </a:solidFill>
            </a:endParaRPr>
          </a:p>
        </p:txBody>
      </p:sp>
      <p:sp>
        <p:nvSpPr>
          <p:cNvPr id="10" name="TextBox 9"/>
          <p:cNvSpPr txBox="1"/>
          <p:nvPr/>
        </p:nvSpPr>
        <p:spPr>
          <a:xfrm>
            <a:off x="1259632" y="2215897"/>
            <a:ext cx="237708" cy="276999"/>
          </a:xfrm>
          <a:prstGeom prst="rect">
            <a:avLst/>
          </a:prstGeom>
          <a:noFill/>
        </p:spPr>
        <p:txBody>
          <a:bodyPr wrap="square" rtlCol="0">
            <a:spAutoFit/>
          </a:bodyPr>
          <a:lstStyle/>
          <a:p>
            <a:r>
              <a:rPr lang="uk-UA" sz="1200" dirty="0" smtClean="0"/>
              <a:t>5</a:t>
            </a:r>
            <a:endParaRPr lang="ru-RU" sz="1200" dirty="0"/>
          </a:p>
        </p:txBody>
      </p:sp>
      <p:sp>
        <p:nvSpPr>
          <p:cNvPr id="11" name="TextBox 10"/>
          <p:cNvSpPr txBox="1"/>
          <p:nvPr/>
        </p:nvSpPr>
        <p:spPr>
          <a:xfrm>
            <a:off x="1860858" y="4725144"/>
            <a:ext cx="237708" cy="276999"/>
          </a:xfrm>
          <a:prstGeom prst="rect">
            <a:avLst/>
          </a:prstGeom>
          <a:noFill/>
        </p:spPr>
        <p:txBody>
          <a:bodyPr wrap="square" rtlCol="0">
            <a:spAutoFit/>
          </a:bodyPr>
          <a:lstStyle/>
          <a:p>
            <a:r>
              <a:rPr lang="uk-UA" sz="1200" dirty="0" smtClean="0"/>
              <a:t>5</a:t>
            </a:r>
            <a:endParaRPr lang="ru-RU"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1231221" y="3645024"/>
            <a:ext cx="7077094" cy="2002951"/>
          </a:xfrm>
          <a:prstGeom prst="rect">
            <a:avLst/>
          </a:prstGeom>
          <a:noFill/>
          <a:ln w="9525">
            <a:noFill/>
            <a:miter lim="800000"/>
            <a:headEnd/>
            <a:tailEnd/>
          </a:ln>
          <a:effectLst/>
        </p:spPr>
      </p:pic>
      <p:sp>
        <p:nvSpPr>
          <p:cNvPr id="2" name="Прямоугольник 1"/>
          <p:cNvSpPr/>
          <p:nvPr/>
        </p:nvSpPr>
        <p:spPr>
          <a:xfrm>
            <a:off x="2483768" y="1052736"/>
            <a:ext cx="4572000" cy="2031325"/>
          </a:xfrm>
          <a:prstGeom prst="rect">
            <a:avLst/>
          </a:prstGeom>
        </p:spPr>
        <p:txBody>
          <a:bodyPr>
            <a:spAutoFit/>
          </a:bodyPr>
          <a:lstStyle/>
          <a:p>
            <a:r>
              <a:rPr lang="ru-RU" dirty="0" err="1"/>
              <a:t>Сміттєпереробний</a:t>
            </a:r>
            <a:r>
              <a:rPr lang="ru-RU" dirty="0"/>
              <a:t> </a:t>
            </a:r>
            <a:r>
              <a:rPr lang="ru-RU" dirty="0" smtClean="0"/>
              <a:t>комплекс </a:t>
            </a:r>
            <a:r>
              <a:rPr lang="ru-RU" dirty="0"/>
              <a:t>у Великих </a:t>
            </a:r>
            <a:r>
              <a:rPr lang="ru-RU" dirty="0" err="1"/>
              <a:t>Грибовичах</a:t>
            </a:r>
            <a:r>
              <a:rPr lang="ru-RU" dirty="0"/>
              <a:t> </a:t>
            </a:r>
            <a:r>
              <a:rPr lang="ru-RU" dirty="0" err="1"/>
              <a:t>використовує</a:t>
            </a:r>
            <a:r>
              <a:rPr lang="ru-RU" dirty="0"/>
              <a:t> </a:t>
            </a:r>
            <a:r>
              <a:rPr lang="ru-RU" dirty="0" err="1"/>
              <a:t>технологію</a:t>
            </a:r>
            <a:r>
              <a:rPr lang="ru-RU" dirty="0"/>
              <a:t> </a:t>
            </a:r>
            <a:r>
              <a:rPr lang="ru-RU" dirty="0" err="1" smtClean="0"/>
              <a:t>поступового</a:t>
            </a:r>
            <a:r>
              <a:rPr lang="ru-RU" dirty="0" smtClean="0"/>
              <a:t> </a:t>
            </a:r>
            <a:r>
              <a:rPr lang="ru-RU" dirty="0" err="1" smtClean="0"/>
              <a:t>сортування</a:t>
            </a:r>
            <a:r>
              <a:rPr lang="ru-RU" dirty="0" smtClean="0"/>
              <a:t> </a:t>
            </a:r>
            <a:r>
              <a:rPr lang="ru-RU" dirty="0" err="1"/>
              <a:t>сміття</a:t>
            </a:r>
            <a:r>
              <a:rPr lang="ru-RU" dirty="0"/>
              <a:t> на </a:t>
            </a:r>
            <a:r>
              <a:rPr lang="ru-RU" dirty="0" err="1"/>
              <a:t>фракції</a:t>
            </a:r>
            <a:r>
              <a:rPr lang="ru-RU" dirty="0"/>
              <a:t>, </a:t>
            </a:r>
            <a:r>
              <a:rPr lang="ru-RU" dirty="0" err="1"/>
              <a:t>із</a:t>
            </a:r>
            <a:r>
              <a:rPr lang="ru-RU" dirty="0"/>
              <a:t> </a:t>
            </a:r>
            <a:r>
              <a:rPr lang="ru-RU" dirty="0" err="1"/>
              <a:t>безвідходним</a:t>
            </a:r>
            <a:r>
              <a:rPr lang="ru-RU" dirty="0"/>
              <a:t> </a:t>
            </a:r>
            <a:r>
              <a:rPr lang="ru-RU" dirty="0" err="1"/>
              <a:t>переорбленням</a:t>
            </a:r>
            <a:r>
              <a:rPr lang="ru-RU" dirty="0"/>
              <a:t> </a:t>
            </a:r>
            <a:r>
              <a:rPr lang="ru-RU" dirty="0" err="1"/>
              <a:t>цих</a:t>
            </a:r>
            <a:r>
              <a:rPr lang="ru-RU" dirty="0"/>
              <a:t> </a:t>
            </a:r>
            <a:r>
              <a:rPr lang="ru-RU" dirty="0" err="1" smtClean="0"/>
              <a:t>фракцій</a:t>
            </a:r>
            <a:r>
              <a:rPr lang="ru-RU" dirty="0" smtClean="0"/>
              <a:t>, тому при </a:t>
            </a:r>
            <a:r>
              <a:rPr lang="ru-RU" dirty="0" err="1" smtClean="0"/>
              <a:t>проектванні</a:t>
            </a:r>
            <a:r>
              <a:rPr lang="ru-RU" dirty="0" smtClean="0"/>
              <a:t> </a:t>
            </a:r>
            <a:r>
              <a:rPr lang="ru-RU" dirty="0" err="1" smtClean="0"/>
              <a:t>було</a:t>
            </a:r>
            <a:r>
              <a:rPr lang="ru-RU" dirty="0" smtClean="0"/>
              <a:t> </a:t>
            </a:r>
            <a:r>
              <a:rPr lang="ru-RU" dirty="0" err="1" smtClean="0"/>
              <a:t>обрано</a:t>
            </a:r>
            <a:r>
              <a:rPr lang="ru-RU" dirty="0" smtClean="0"/>
              <a:t> </a:t>
            </a:r>
            <a:r>
              <a:rPr lang="ru-RU" dirty="0" err="1" smtClean="0"/>
              <a:t>лінійну</a:t>
            </a:r>
            <a:r>
              <a:rPr lang="ru-RU" dirty="0" smtClean="0"/>
              <a:t> </a:t>
            </a:r>
            <a:r>
              <a:rPr lang="ru-RU" dirty="0" err="1" smtClean="0"/>
              <a:t>просторову</a:t>
            </a:r>
            <a:r>
              <a:rPr lang="ru-RU" dirty="0" smtClean="0"/>
              <a:t> </a:t>
            </a:r>
            <a:r>
              <a:rPr lang="ru-RU" dirty="0" err="1" smtClean="0"/>
              <a:t>організацію</a:t>
            </a:r>
            <a:r>
              <a:rPr lang="ru-RU" dirty="0" smtClean="0"/>
              <a:t> (по принципу </a:t>
            </a:r>
            <a:r>
              <a:rPr lang="ru-RU" dirty="0" err="1" smtClean="0"/>
              <a:t>конве’єру</a:t>
            </a:r>
            <a:r>
              <a:rPr lang="ru-RU" dirty="0" smtClean="0"/>
              <a:t>)</a:t>
            </a:r>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802796762"/>
              </p:ext>
            </p:extLst>
          </p:nvPr>
        </p:nvGraphicFramePr>
        <p:xfrm>
          <a:off x="1115616" y="980728"/>
          <a:ext cx="6804248" cy="4809509"/>
        </p:xfrm>
        <a:graphic>
          <a:graphicData uri="http://schemas.openxmlformats.org/presentationml/2006/ole">
            <mc:AlternateContent xmlns:mc="http://schemas.openxmlformats.org/markup-compatibility/2006">
              <mc:Choice xmlns:v="urn:schemas-microsoft-com:vml" Requires="v">
                <p:oleObj spid="_x0000_s1030" name="Acrobat Document" r:id="rId3" imgW="9075101" imgH="6415694" progId="Acrobat.Document.DC">
                  <p:embed/>
                </p:oleObj>
              </mc:Choice>
              <mc:Fallback>
                <p:oleObj name="Acrobat Document" r:id="rId3" imgW="9075101" imgH="6415694" progId="Acrobat.Document.DC">
                  <p:embed/>
                  <p:pic>
                    <p:nvPicPr>
                      <p:cNvPr id="0" name=""/>
                      <p:cNvPicPr/>
                      <p:nvPr/>
                    </p:nvPicPr>
                    <p:blipFill>
                      <a:blip r:embed="rId4"/>
                      <a:stretch>
                        <a:fillRect/>
                      </a:stretch>
                    </p:blipFill>
                    <p:spPr>
                      <a:xfrm>
                        <a:off x="1115616" y="980728"/>
                        <a:ext cx="6804248" cy="4809509"/>
                      </a:xfrm>
                      <a:prstGeom prst="rect">
                        <a:avLst/>
                      </a:prstGeom>
                    </p:spPr>
                  </p:pic>
                </p:oleObj>
              </mc:Fallback>
            </mc:AlternateContent>
          </a:graphicData>
        </a:graphic>
      </p:graphicFrame>
      <p:sp>
        <p:nvSpPr>
          <p:cNvPr id="3" name="TextBox 2"/>
          <p:cNvSpPr txBox="1"/>
          <p:nvPr/>
        </p:nvSpPr>
        <p:spPr>
          <a:xfrm>
            <a:off x="3143240" y="785794"/>
            <a:ext cx="2716321" cy="369332"/>
          </a:xfrm>
          <a:prstGeom prst="rect">
            <a:avLst/>
          </a:prstGeom>
          <a:noFill/>
        </p:spPr>
        <p:txBody>
          <a:bodyPr wrap="none" rtlCol="0">
            <a:spAutoFit/>
          </a:bodyPr>
          <a:lstStyle/>
          <a:p>
            <a:r>
              <a:rPr lang="uk-UA" dirty="0" smtClean="0"/>
              <a:t>ПЛАН ПЕРШОГО ПОВЕРХУ</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7624" y="764704"/>
            <a:ext cx="6912768" cy="5256584"/>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 name="Прямоугольник 3"/>
          <p:cNvSpPr/>
          <p:nvPr/>
        </p:nvSpPr>
        <p:spPr>
          <a:xfrm>
            <a:off x="1703935" y="996622"/>
            <a:ext cx="5880146" cy="1200329"/>
          </a:xfrm>
          <a:prstGeom prst="rect">
            <a:avLst/>
          </a:prstGeom>
        </p:spPr>
        <p:txBody>
          <a:bodyPr wrap="square">
            <a:spAutoFit/>
          </a:bodyPr>
          <a:lstStyle/>
          <a:p>
            <a:pPr algn="ctr"/>
            <a:r>
              <a:rPr lang="uk-UA" sz="2400" dirty="0" smtClean="0"/>
              <a:t> ПОЯСНЕННЯ ТЕРМІНУ «СМІТТЄПЕРЕРОБНИЙ ЗАВОД», АБО «</a:t>
            </a:r>
            <a:r>
              <a:rPr lang="en-US" sz="2400" dirty="0" smtClean="0"/>
              <a:t>WASTE-TO-WASTE PLANT</a:t>
            </a:r>
            <a:r>
              <a:rPr lang="uk-UA" sz="2400" dirty="0" smtClean="0"/>
              <a:t>»</a:t>
            </a:r>
            <a:endParaRPr lang="ru-RU" sz="2400" dirty="0"/>
          </a:p>
        </p:txBody>
      </p:sp>
      <p:sp>
        <p:nvSpPr>
          <p:cNvPr id="2" name="AutoShape 2" descr="Waste-To-Energy: Pros And 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2"/>
          <a:stretch>
            <a:fillRect/>
          </a:stretch>
        </p:blipFill>
        <p:spPr>
          <a:xfrm>
            <a:off x="2139140" y="2276872"/>
            <a:ext cx="5009735" cy="326922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1976225456"/>
              </p:ext>
            </p:extLst>
          </p:nvPr>
        </p:nvGraphicFramePr>
        <p:xfrm>
          <a:off x="1187624" y="908720"/>
          <a:ext cx="6912768" cy="4886215"/>
        </p:xfrm>
        <a:graphic>
          <a:graphicData uri="http://schemas.openxmlformats.org/presentationml/2006/ole">
            <mc:AlternateContent xmlns:mc="http://schemas.openxmlformats.org/markup-compatibility/2006">
              <mc:Choice xmlns:v="urn:schemas-microsoft-com:vml" Requires="v">
                <p:oleObj spid="_x0000_s2054" name="Acrobat Document" r:id="rId3" imgW="9075101" imgH="6415694" progId="Acrobat.Document.DC">
                  <p:embed/>
                </p:oleObj>
              </mc:Choice>
              <mc:Fallback>
                <p:oleObj name="Acrobat Document" r:id="rId3" imgW="9075101" imgH="6415694" progId="Acrobat.Document.DC">
                  <p:embed/>
                  <p:pic>
                    <p:nvPicPr>
                      <p:cNvPr id="0" name=""/>
                      <p:cNvPicPr/>
                      <p:nvPr/>
                    </p:nvPicPr>
                    <p:blipFill>
                      <a:blip r:embed="rId4"/>
                      <a:stretch>
                        <a:fillRect/>
                      </a:stretch>
                    </p:blipFill>
                    <p:spPr>
                      <a:xfrm>
                        <a:off x="1187624" y="908720"/>
                        <a:ext cx="6912768" cy="4886215"/>
                      </a:xfrm>
                      <a:prstGeom prst="rect">
                        <a:avLst/>
                      </a:prstGeom>
                    </p:spPr>
                  </p:pic>
                </p:oleObj>
              </mc:Fallback>
            </mc:AlternateContent>
          </a:graphicData>
        </a:graphic>
      </p:graphicFrame>
      <p:sp>
        <p:nvSpPr>
          <p:cNvPr id="3" name="TextBox 2"/>
          <p:cNvSpPr txBox="1"/>
          <p:nvPr/>
        </p:nvSpPr>
        <p:spPr>
          <a:xfrm>
            <a:off x="3203848" y="724054"/>
            <a:ext cx="2621615" cy="369332"/>
          </a:xfrm>
          <a:prstGeom prst="rect">
            <a:avLst/>
          </a:prstGeom>
          <a:noFill/>
        </p:spPr>
        <p:txBody>
          <a:bodyPr wrap="none" rtlCol="0">
            <a:spAutoFit/>
          </a:bodyPr>
          <a:lstStyle/>
          <a:p>
            <a:r>
              <a:rPr lang="uk-UA" dirty="0" smtClean="0"/>
              <a:t>ПЛАН ДРУГОГО ПОВЕРХУ</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4141247503"/>
              </p:ext>
            </p:extLst>
          </p:nvPr>
        </p:nvGraphicFramePr>
        <p:xfrm>
          <a:off x="1691680" y="1196752"/>
          <a:ext cx="5753100" cy="4064000"/>
        </p:xfrm>
        <a:graphic>
          <a:graphicData uri="http://schemas.openxmlformats.org/presentationml/2006/ole">
            <mc:AlternateContent xmlns:mc="http://schemas.openxmlformats.org/markup-compatibility/2006">
              <mc:Choice xmlns:v="urn:schemas-microsoft-com:vml" Requires="v">
                <p:oleObj spid="_x0000_s3078" name="Acrobat Document" r:id="rId3" imgW="18165938" imgH="12831813" progId="Acrobat.Document.DC">
                  <p:embed/>
                </p:oleObj>
              </mc:Choice>
              <mc:Fallback>
                <p:oleObj name="Acrobat Document" r:id="rId3" imgW="18165938" imgH="12831813" progId="Acrobat.Document.DC">
                  <p:embed/>
                  <p:pic>
                    <p:nvPicPr>
                      <p:cNvPr id="0" name=""/>
                      <p:cNvPicPr/>
                      <p:nvPr/>
                    </p:nvPicPr>
                    <p:blipFill>
                      <a:blip r:embed="rId4"/>
                      <a:stretch>
                        <a:fillRect/>
                      </a:stretch>
                    </p:blipFill>
                    <p:spPr>
                      <a:xfrm>
                        <a:off x="1691680" y="1196752"/>
                        <a:ext cx="5753100" cy="4064000"/>
                      </a:xfrm>
                      <a:prstGeom prst="rect">
                        <a:avLst/>
                      </a:prstGeom>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68760"/>
            <a:ext cx="7777676" cy="450888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548680"/>
            <a:ext cx="7308304" cy="50943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124744"/>
            <a:ext cx="7287174" cy="418487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80728"/>
            <a:ext cx="7884368" cy="443495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36712"/>
            <a:ext cx="7992888" cy="449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64732" y="1268760"/>
            <a:ext cx="6286544" cy="2862322"/>
          </a:xfrm>
          <a:prstGeom prst="rect">
            <a:avLst/>
          </a:prstGeom>
        </p:spPr>
        <p:txBody>
          <a:bodyPr wrap="square">
            <a:spAutoFit/>
          </a:bodyPr>
          <a:lstStyle/>
          <a:p>
            <a:r>
              <a:rPr lang="ru-RU" dirty="0"/>
              <a:t/>
            </a:r>
            <a:br>
              <a:rPr lang="ru-RU" dirty="0"/>
            </a:br>
            <a:r>
              <a:rPr lang="ru-RU" dirty="0" err="1"/>
              <a:t>Термін</a:t>
            </a:r>
            <a:r>
              <a:rPr lang="ru-RU" dirty="0"/>
              <a:t> "</a:t>
            </a:r>
            <a:r>
              <a:rPr lang="en-US" dirty="0"/>
              <a:t>waste-to-waste plant" </a:t>
            </a:r>
            <a:r>
              <a:rPr lang="ru-RU" dirty="0" err="1"/>
              <a:t>використовується</a:t>
            </a:r>
            <a:r>
              <a:rPr lang="ru-RU" dirty="0"/>
              <a:t> для </a:t>
            </a:r>
            <a:r>
              <a:rPr lang="ru-RU" dirty="0" err="1"/>
              <a:t>позначення</a:t>
            </a:r>
            <a:r>
              <a:rPr lang="ru-RU" dirty="0"/>
              <a:t> типу </a:t>
            </a:r>
            <a:r>
              <a:rPr lang="ru-RU" dirty="0" err="1"/>
              <a:t>сміттєпереробного</a:t>
            </a:r>
            <a:r>
              <a:rPr lang="ru-RU" dirty="0"/>
              <a:t> заводу, </a:t>
            </a:r>
            <a:r>
              <a:rPr lang="ru-RU" dirty="0" err="1"/>
              <a:t>який</a:t>
            </a:r>
            <a:r>
              <a:rPr lang="ru-RU" dirty="0"/>
              <a:t> </a:t>
            </a:r>
            <a:r>
              <a:rPr lang="ru-RU" dirty="0" err="1"/>
              <a:t>спеціалізується</a:t>
            </a:r>
            <a:r>
              <a:rPr lang="ru-RU" dirty="0"/>
              <a:t> на </a:t>
            </a:r>
            <a:r>
              <a:rPr lang="ru-RU" dirty="0" err="1"/>
              <a:t>переробці</a:t>
            </a:r>
            <a:r>
              <a:rPr lang="ru-RU" dirty="0"/>
              <a:t> </a:t>
            </a:r>
            <a:r>
              <a:rPr lang="ru-RU" dirty="0" err="1"/>
              <a:t>відходів</a:t>
            </a:r>
            <a:r>
              <a:rPr lang="ru-RU" dirty="0"/>
              <a:t>, </a:t>
            </a:r>
            <a:r>
              <a:rPr lang="ru-RU" dirty="0" err="1"/>
              <a:t>які</a:t>
            </a:r>
            <a:r>
              <a:rPr lang="ru-RU" dirty="0"/>
              <a:t> </a:t>
            </a:r>
            <a:r>
              <a:rPr lang="ru-RU" dirty="0" err="1"/>
              <a:t>вже</a:t>
            </a:r>
            <a:r>
              <a:rPr lang="ru-RU" dirty="0"/>
              <a:t> </a:t>
            </a:r>
            <a:r>
              <a:rPr lang="ru-RU" dirty="0" err="1"/>
              <a:t>були</a:t>
            </a:r>
            <a:r>
              <a:rPr lang="ru-RU" dirty="0"/>
              <a:t> </a:t>
            </a:r>
            <a:r>
              <a:rPr lang="ru-RU" dirty="0" err="1"/>
              <a:t>попередньо</a:t>
            </a:r>
            <a:r>
              <a:rPr lang="ru-RU" dirty="0"/>
              <a:t> </a:t>
            </a:r>
            <a:r>
              <a:rPr lang="ru-RU" dirty="0" err="1"/>
              <a:t>піддані</a:t>
            </a:r>
            <a:r>
              <a:rPr lang="ru-RU" dirty="0"/>
              <a:t> </a:t>
            </a:r>
            <a:r>
              <a:rPr lang="ru-RU" dirty="0" err="1"/>
              <a:t>переробці</a:t>
            </a:r>
            <a:r>
              <a:rPr lang="ru-RU" dirty="0"/>
              <a:t> </a:t>
            </a:r>
            <a:r>
              <a:rPr lang="ru-RU" dirty="0" err="1"/>
              <a:t>або</a:t>
            </a:r>
            <a:r>
              <a:rPr lang="ru-RU" dirty="0"/>
              <a:t> </a:t>
            </a:r>
            <a:r>
              <a:rPr lang="ru-RU" dirty="0" err="1"/>
              <a:t>обробці</a:t>
            </a:r>
            <a:r>
              <a:rPr lang="ru-RU" dirty="0"/>
              <a:t>. У </a:t>
            </a:r>
            <a:r>
              <a:rPr lang="ru-RU" dirty="0" err="1"/>
              <a:t>контексті</a:t>
            </a:r>
            <a:r>
              <a:rPr lang="ru-RU" dirty="0"/>
              <a:t> </a:t>
            </a:r>
            <a:r>
              <a:rPr lang="ru-RU" dirty="0" err="1"/>
              <a:t>сміттєпереробних</a:t>
            </a:r>
            <a:r>
              <a:rPr lang="ru-RU" dirty="0"/>
              <a:t> </a:t>
            </a:r>
            <a:r>
              <a:rPr lang="ru-RU" dirty="0" err="1"/>
              <a:t>комплексів</a:t>
            </a:r>
            <a:r>
              <a:rPr lang="ru-RU" dirty="0"/>
              <a:t>, де </a:t>
            </a:r>
            <a:r>
              <a:rPr lang="ru-RU" dirty="0" err="1"/>
              <a:t>реалізується</a:t>
            </a:r>
            <a:r>
              <a:rPr lang="ru-RU" dirty="0"/>
              <a:t> </a:t>
            </a:r>
            <a:r>
              <a:rPr lang="ru-RU" dirty="0" err="1"/>
              <a:t>концепція</a:t>
            </a:r>
            <a:r>
              <a:rPr lang="ru-RU" dirty="0"/>
              <a:t> "</a:t>
            </a:r>
            <a:r>
              <a:rPr lang="ru-RU" dirty="0" err="1"/>
              <a:t>відходи</a:t>
            </a:r>
            <a:r>
              <a:rPr lang="ru-RU" dirty="0"/>
              <a:t> в </a:t>
            </a:r>
            <a:r>
              <a:rPr lang="ru-RU" dirty="0" err="1"/>
              <a:t>ресурси</a:t>
            </a:r>
            <a:r>
              <a:rPr lang="ru-RU" dirty="0"/>
              <a:t>", </a:t>
            </a:r>
            <a:r>
              <a:rPr lang="en-US" dirty="0"/>
              <a:t>waste-to-waste plant </a:t>
            </a:r>
            <a:r>
              <a:rPr lang="ru-RU" dirty="0" err="1"/>
              <a:t>займається</a:t>
            </a:r>
            <a:r>
              <a:rPr lang="ru-RU" dirty="0"/>
              <a:t> </a:t>
            </a:r>
            <a:r>
              <a:rPr lang="ru-RU" dirty="0" err="1"/>
              <a:t>подальшою</a:t>
            </a:r>
            <a:r>
              <a:rPr lang="ru-RU" dirty="0"/>
              <a:t> </a:t>
            </a:r>
            <a:r>
              <a:rPr lang="ru-RU" dirty="0" err="1"/>
              <a:t>переробкою</a:t>
            </a:r>
            <a:r>
              <a:rPr lang="ru-RU" dirty="0"/>
              <a:t> </a:t>
            </a:r>
            <a:r>
              <a:rPr lang="ru-RU" dirty="0" err="1"/>
              <a:t>відходів</a:t>
            </a:r>
            <a:r>
              <a:rPr lang="ru-RU" dirty="0"/>
              <a:t>, </a:t>
            </a:r>
            <a:r>
              <a:rPr lang="ru-RU" dirty="0" err="1"/>
              <a:t>які</a:t>
            </a:r>
            <a:r>
              <a:rPr lang="ru-RU" dirty="0"/>
              <a:t> не </a:t>
            </a:r>
            <a:r>
              <a:rPr lang="ru-RU" dirty="0" err="1"/>
              <a:t>можуть</a:t>
            </a:r>
            <a:r>
              <a:rPr lang="ru-RU" dirty="0"/>
              <a:t> бути </a:t>
            </a:r>
            <a:r>
              <a:rPr lang="ru-RU" dirty="0" err="1"/>
              <a:t>повністю</a:t>
            </a:r>
            <a:r>
              <a:rPr lang="ru-RU" dirty="0"/>
              <a:t> </a:t>
            </a:r>
            <a:r>
              <a:rPr lang="ru-RU" dirty="0" err="1"/>
              <a:t>використані</a:t>
            </a:r>
            <a:r>
              <a:rPr lang="ru-RU" dirty="0"/>
              <a:t> </a:t>
            </a:r>
            <a:r>
              <a:rPr lang="ru-RU" dirty="0" err="1"/>
              <a:t>або</a:t>
            </a:r>
            <a:r>
              <a:rPr lang="ru-RU" dirty="0"/>
              <a:t> </a:t>
            </a:r>
            <a:r>
              <a:rPr lang="ru-RU" dirty="0" err="1"/>
              <a:t>перероблені</a:t>
            </a:r>
            <a:r>
              <a:rPr lang="ru-RU" dirty="0"/>
              <a:t> на </a:t>
            </a:r>
            <a:r>
              <a:rPr lang="ru-RU" dirty="0" err="1"/>
              <a:t>інших</a:t>
            </a:r>
            <a:r>
              <a:rPr lang="ru-RU" dirty="0"/>
              <a:t> </a:t>
            </a:r>
            <a:r>
              <a:rPr lang="ru-RU" dirty="0" err="1"/>
              <a:t>стадіях</a:t>
            </a:r>
            <a:r>
              <a:rPr lang="ru-RU" dirty="0"/>
              <a:t> </a:t>
            </a:r>
            <a:r>
              <a:rPr lang="ru-RU" dirty="0" err="1"/>
              <a:t>сміттєвого</a:t>
            </a:r>
            <a:r>
              <a:rPr lang="ru-RU" dirty="0"/>
              <a:t> циклу</a:t>
            </a:r>
            <a:r>
              <a:rPr lang="ru-RU" dirty="0" smtClean="0"/>
              <a:t>.</a:t>
            </a:r>
            <a:endParaRPr lang="ru-RU" dirty="0"/>
          </a:p>
        </p:txBody>
      </p:sp>
      <p:sp>
        <p:nvSpPr>
          <p:cNvPr id="9" name="Прямоугольник 8"/>
          <p:cNvSpPr/>
          <p:nvPr/>
        </p:nvSpPr>
        <p:spPr>
          <a:xfrm>
            <a:off x="1115616" y="1268760"/>
            <a:ext cx="6984776" cy="3744416"/>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39552" y="437357"/>
            <a:ext cx="8352928" cy="25630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dirty="0"/>
              <a:t>Основною метою такого типу </a:t>
            </a:r>
            <a:r>
              <a:rPr lang="ru-RU" dirty="0" err="1"/>
              <a:t>заводів</a:t>
            </a:r>
            <a:r>
              <a:rPr lang="ru-RU" dirty="0"/>
              <a:t> є </a:t>
            </a:r>
            <a:r>
              <a:rPr lang="ru-RU" dirty="0" err="1"/>
              <a:t>максимальне</a:t>
            </a:r>
            <a:r>
              <a:rPr lang="ru-RU" dirty="0"/>
              <a:t> </a:t>
            </a:r>
            <a:r>
              <a:rPr lang="ru-RU" dirty="0" err="1"/>
              <a:t>використання</a:t>
            </a:r>
            <a:r>
              <a:rPr lang="ru-RU" dirty="0"/>
              <a:t> </a:t>
            </a:r>
            <a:r>
              <a:rPr lang="ru-RU" dirty="0" err="1"/>
              <a:t>відходів</a:t>
            </a:r>
            <a:r>
              <a:rPr lang="ru-RU" dirty="0"/>
              <a:t> і </a:t>
            </a:r>
            <a:r>
              <a:rPr lang="ru-RU" dirty="0" err="1"/>
              <a:t>ресурсів</a:t>
            </a:r>
            <a:r>
              <a:rPr lang="ru-RU" dirty="0"/>
              <a:t>, а </a:t>
            </a:r>
            <a:r>
              <a:rPr lang="ru-RU" dirty="0" err="1"/>
              <a:t>також</a:t>
            </a:r>
            <a:r>
              <a:rPr lang="ru-RU" dirty="0"/>
              <a:t> </a:t>
            </a:r>
            <a:r>
              <a:rPr lang="ru-RU" dirty="0" err="1"/>
              <a:t>зменшення</a:t>
            </a:r>
            <a:r>
              <a:rPr lang="ru-RU" dirty="0"/>
              <a:t> </a:t>
            </a:r>
            <a:r>
              <a:rPr lang="ru-RU" dirty="0" err="1"/>
              <a:t>кількості</a:t>
            </a:r>
            <a:r>
              <a:rPr lang="ru-RU" dirty="0"/>
              <a:t> </a:t>
            </a:r>
            <a:r>
              <a:rPr lang="ru-RU" dirty="0" err="1"/>
              <a:t>матеріалів</a:t>
            </a:r>
            <a:r>
              <a:rPr lang="ru-RU" dirty="0"/>
              <a:t>, </a:t>
            </a:r>
            <a:r>
              <a:rPr lang="ru-RU" dirty="0" err="1"/>
              <a:t>що</a:t>
            </a:r>
            <a:r>
              <a:rPr lang="ru-RU" dirty="0"/>
              <a:t> </a:t>
            </a:r>
            <a:r>
              <a:rPr lang="ru-RU" dirty="0" err="1"/>
              <a:t>направляються</a:t>
            </a:r>
            <a:r>
              <a:rPr lang="ru-RU" dirty="0"/>
              <a:t> на </a:t>
            </a:r>
            <a:r>
              <a:rPr lang="ru-RU" dirty="0" err="1"/>
              <a:t>сміттєзвалища</a:t>
            </a:r>
            <a:r>
              <a:rPr lang="ru-RU" dirty="0"/>
              <a:t>. </a:t>
            </a:r>
            <a:r>
              <a:rPr lang="en-US" dirty="0"/>
              <a:t>Waste-to-waste plants </a:t>
            </a:r>
            <a:r>
              <a:rPr lang="ru-RU" dirty="0" err="1"/>
              <a:t>використовують</a:t>
            </a:r>
            <a:r>
              <a:rPr lang="ru-RU" dirty="0"/>
              <a:t> </a:t>
            </a:r>
            <a:r>
              <a:rPr lang="ru-RU" dirty="0" err="1"/>
              <a:t>різні</a:t>
            </a:r>
            <a:r>
              <a:rPr lang="ru-RU" dirty="0"/>
              <a:t> </a:t>
            </a:r>
            <a:r>
              <a:rPr lang="ru-RU" dirty="0" err="1"/>
              <a:t>технології</a:t>
            </a:r>
            <a:r>
              <a:rPr lang="ru-RU" dirty="0"/>
              <a:t> та </a:t>
            </a:r>
            <a:r>
              <a:rPr lang="ru-RU" dirty="0" err="1"/>
              <a:t>процеси</a:t>
            </a:r>
            <a:r>
              <a:rPr lang="ru-RU" dirty="0"/>
              <a:t>, </a:t>
            </a:r>
            <a:r>
              <a:rPr lang="ru-RU" dirty="0" err="1"/>
              <a:t>такі</a:t>
            </a:r>
            <a:r>
              <a:rPr lang="ru-RU" dirty="0"/>
              <a:t> як </a:t>
            </a:r>
            <a:r>
              <a:rPr lang="ru-RU" dirty="0" err="1"/>
              <a:t>механічна</a:t>
            </a:r>
            <a:r>
              <a:rPr lang="ru-RU" dirty="0"/>
              <a:t> </a:t>
            </a:r>
            <a:r>
              <a:rPr lang="ru-RU" dirty="0" err="1"/>
              <a:t>сортування</a:t>
            </a:r>
            <a:r>
              <a:rPr lang="ru-RU" dirty="0"/>
              <a:t>, </a:t>
            </a:r>
            <a:r>
              <a:rPr lang="ru-RU" dirty="0" err="1"/>
              <a:t>біологічна</a:t>
            </a:r>
            <a:r>
              <a:rPr lang="ru-RU" dirty="0"/>
              <a:t> </a:t>
            </a:r>
            <a:r>
              <a:rPr lang="ru-RU" dirty="0" err="1"/>
              <a:t>обробка</a:t>
            </a:r>
            <a:r>
              <a:rPr lang="ru-RU" dirty="0"/>
              <a:t>, </a:t>
            </a:r>
            <a:r>
              <a:rPr lang="ru-RU" dirty="0" err="1"/>
              <a:t>термохімічна</a:t>
            </a:r>
            <a:r>
              <a:rPr lang="ru-RU" dirty="0"/>
              <a:t> </a:t>
            </a:r>
            <a:r>
              <a:rPr lang="ru-RU" dirty="0" err="1"/>
              <a:t>конверсія</a:t>
            </a:r>
            <a:r>
              <a:rPr lang="ru-RU" dirty="0"/>
              <a:t> </a:t>
            </a:r>
            <a:r>
              <a:rPr lang="ru-RU" dirty="0" err="1"/>
              <a:t>або</a:t>
            </a:r>
            <a:r>
              <a:rPr lang="ru-RU" dirty="0"/>
              <a:t> </a:t>
            </a:r>
            <a:r>
              <a:rPr lang="ru-RU" dirty="0" err="1"/>
              <a:t>хімічні</a:t>
            </a:r>
            <a:r>
              <a:rPr lang="ru-RU" dirty="0"/>
              <a:t> </a:t>
            </a:r>
            <a:r>
              <a:rPr lang="ru-RU" dirty="0" err="1"/>
              <a:t>процеси</a:t>
            </a:r>
            <a:r>
              <a:rPr lang="ru-RU" dirty="0"/>
              <a:t>, </a:t>
            </a:r>
            <a:r>
              <a:rPr lang="ru-RU" dirty="0" err="1"/>
              <a:t>щоб</a:t>
            </a:r>
            <a:r>
              <a:rPr lang="ru-RU" dirty="0"/>
              <a:t> </a:t>
            </a:r>
            <a:r>
              <a:rPr lang="ru-RU" dirty="0" err="1"/>
              <a:t>перетворити</a:t>
            </a:r>
            <a:r>
              <a:rPr lang="ru-RU" dirty="0"/>
              <a:t> </a:t>
            </a:r>
            <a:r>
              <a:rPr lang="ru-RU" dirty="0" err="1"/>
              <a:t>відходи</a:t>
            </a:r>
            <a:r>
              <a:rPr lang="ru-RU" dirty="0"/>
              <a:t> в </a:t>
            </a:r>
            <a:r>
              <a:rPr lang="ru-RU" dirty="0" err="1"/>
              <a:t>нові</a:t>
            </a:r>
            <a:r>
              <a:rPr lang="ru-RU" dirty="0"/>
              <a:t> </a:t>
            </a:r>
            <a:r>
              <a:rPr lang="ru-RU" dirty="0" err="1"/>
              <a:t>матеріали</a:t>
            </a:r>
            <a:r>
              <a:rPr lang="ru-RU" dirty="0"/>
              <a:t>, </a:t>
            </a:r>
            <a:r>
              <a:rPr lang="ru-RU" dirty="0" err="1"/>
              <a:t>енергію</a:t>
            </a:r>
            <a:r>
              <a:rPr lang="ru-RU" dirty="0"/>
              <a:t> </a:t>
            </a:r>
            <a:r>
              <a:rPr lang="ru-RU" dirty="0" err="1"/>
              <a:t>або</a:t>
            </a:r>
            <a:r>
              <a:rPr lang="ru-RU" dirty="0"/>
              <a:t> </a:t>
            </a:r>
            <a:r>
              <a:rPr lang="ru-RU" dirty="0" err="1"/>
              <a:t>інші</a:t>
            </a:r>
            <a:r>
              <a:rPr lang="ru-RU" dirty="0"/>
              <a:t> </a:t>
            </a:r>
            <a:r>
              <a:rPr lang="ru-RU" dirty="0" err="1"/>
              <a:t>корисні</a:t>
            </a:r>
            <a:r>
              <a:rPr lang="ru-RU" dirty="0"/>
              <a:t> </a:t>
            </a:r>
            <a:r>
              <a:rPr lang="ru-RU" dirty="0" err="1"/>
              <a:t>продукти</a:t>
            </a:r>
            <a:r>
              <a:rPr lang="ru-RU" dirty="0"/>
              <a:t>.</a:t>
            </a:r>
          </a:p>
          <a:p>
            <a:r>
              <a:rPr lang="ru-RU" dirty="0" err="1"/>
              <a:t>Такі</a:t>
            </a:r>
            <a:r>
              <a:rPr lang="ru-RU" dirty="0"/>
              <a:t> заводи є </a:t>
            </a:r>
            <a:r>
              <a:rPr lang="ru-RU" dirty="0" err="1"/>
              <a:t>важливою</a:t>
            </a:r>
            <a:r>
              <a:rPr lang="ru-RU" dirty="0"/>
              <a:t> </a:t>
            </a:r>
            <a:r>
              <a:rPr lang="ru-RU" dirty="0" err="1"/>
              <a:t>ланкою</a:t>
            </a:r>
            <a:r>
              <a:rPr lang="ru-RU" dirty="0"/>
              <a:t> у </a:t>
            </a:r>
            <a:r>
              <a:rPr lang="ru-RU" dirty="0" err="1"/>
              <a:t>створенні</a:t>
            </a:r>
            <a:r>
              <a:rPr lang="ru-RU" dirty="0"/>
              <a:t> </a:t>
            </a:r>
            <a:r>
              <a:rPr lang="ru-RU" dirty="0" err="1"/>
              <a:t>стійкого</a:t>
            </a:r>
            <a:r>
              <a:rPr lang="ru-RU" dirty="0"/>
              <a:t> та </a:t>
            </a:r>
            <a:r>
              <a:rPr lang="ru-RU" dirty="0" err="1"/>
              <a:t>ефективного</a:t>
            </a:r>
            <a:r>
              <a:rPr lang="ru-RU" dirty="0"/>
              <a:t> </a:t>
            </a:r>
            <a:r>
              <a:rPr lang="ru-RU" dirty="0" err="1"/>
              <a:t>системи</a:t>
            </a:r>
            <a:r>
              <a:rPr lang="ru-RU" dirty="0"/>
              <a:t> </a:t>
            </a:r>
            <a:r>
              <a:rPr lang="ru-RU" dirty="0" err="1"/>
              <a:t>управління</a:t>
            </a:r>
            <a:r>
              <a:rPr lang="ru-RU" dirty="0"/>
              <a:t> </a:t>
            </a:r>
            <a:r>
              <a:rPr lang="ru-RU" dirty="0" err="1"/>
              <a:t>відходами</a:t>
            </a:r>
            <a:r>
              <a:rPr lang="ru-RU" dirty="0"/>
              <a:t>, </a:t>
            </a:r>
            <a:r>
              <a:rPr lang="ru-RU" dirty="0" err="1"/>
              <a:t>допомагаючи</a:t>
            </a:r>
            <a:r>
              <a:rPr lang="ru-RU" dirty="0"/>
              <a:t> </a:t>
            </a:r>
            <a:r>
              <a:rPr lang="ru-RU" dirty="0" err="1"/>
              <a:t>зменшити</a:t>
            </a:r>
            <a:r>
              <a:rPr lang="ru-RU" dirty="0"/>
              <a:t> </a:t>
            </a:r>
            <a:r>
              <a:rPr lang="ru-RU" dirty="0" err="1"/>
              <a:t>негативний</a:t>
            </a:r>
            <a:r>
              <a:rPr lang="ru-RU" dirty="0"/>
              <a:t> </a:t>
            </a:r>
            <a:r>
              <a:rPr lang="ru-RU" dirty="0" err="1"/>
              <a:t>вплив</a:t>
            </a:r>
            <a:r>
              <a:rPr lang="ru-RU" dirty="0"/>
              <a:t> на </a:t>
            </a:r>
            <a:r>
              <a:rPr lang="ru-RU" dirty="0" err="1"/>
              <a:t>довкілля</a:t>
            </a:r>
            <a:r>
              <a:rPr lang="ru-RU" dirty="0"/>
              <a:t> та </a:t>
            </a:r>
            <a:r>
              <a:rPr lang="ru-RU" dirty="0" err="1"/>
              <a:t>сприяючи</a:t>
            </a:r>
            <a:r>
              <a:rPr lang="ru-RU" dirty="0"/>
              <a:t> </a:t>
            </a:r>
            <a:r>
              <a:rPr lang="ru-RU" dirty="0" err="1"/>
              <a:t>використанню</a:t>
            </a:r>
            <a:r>
              <a:rPr lang="ru-RU" dirty="0"/>
              <a:t> </a:t>
            </a:r>
            <a:r>
              <a:rPr lang="ru-RU" dirty="0" err="1"/>
              <a:t>обмежених</a:t>
            </a:r>
            <a:r>
              <a:rPr lang="ru-RU" dirty="0"/>
              <a:t> </a:t>
            </a:r>
            <a:r>
              <a:rPr lang="ru-RU" dirty="0" err="1"/>
              <a:t>ресурсів</a:t>
            </a:r>
            <a:r>
              <a:rPr lang="ru-RU" dirty="0"/>
              <a:t> </a:t>
            </a:r>
            <a:r>
              <a:rPr lang="ru-RU" dirty="0" err="1"/>
              <a:t>більш</a:t>
            </a:r>
            <a:r>
              <a:rPr lang="ru-RU" dirty="0"/>
              <a:t> </a:t>
            </a:r>
            <a:r>
              <a:rPr lang="ru-RU" dirty="0" err="1"/>
              <a:t>ефективно</a:t>
            </a:r>
            <a:r>
              <a:rPr lang="ru-RU" dirty="0"/>
              <a:t>.</a:t>
            </a:r>
          </a:p>
        </p:txBody>
      </p:sp>
      <p:sp>
        <p:nvSpPr>
          <p:cNvPr id="5" name="Стрелка вправо 4"/>
          <p:cNvSpPr/>
          <p:nvPr/>
        </p:nvSpPr>
        <p:spPr>
          <a:xfrm>
            <a:off x="3857620" y="4214818"/>
            <a:ext cx="571504" cy="42862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6" name="Прямоугольник 5"/>
          <p:cNvSpPr/>
          <p:nvPr/>
        </p:nvSpPr>
        <p:spPr>
          <a:xfrm>
            <a:off x="395536" y="437357"/>
            <a:ext cx="8352928" cy="2703611"/>
          </a:xfrm>
          <a:prstGeom prst="rect">
            <a:avLst/>
          </a:prstGeom>
          <a:noFill/>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2050" name="Picture 2" descr="Waste to Energy and Waste Management | Sustainable San Mateo Cou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284984"/>
            <a:ext cx="3733800" cy="2933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332656"/>
            <a:ext cx="7920880" cy="5544616"/>
          </a:xfrm>
          <a:prstGeom prst="rect">
            <a:avLst/>
          </a:prstGeom>
          <a:ln w="5715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 name="Rectangle 1"/>
          <p:cNvSpPr>
            <a:spLocks noChangeArrowheads="1"/>
          </p:cNvSpPr>
          <p:nvPr/>
        </p:nvSpPr>
        <p:spPr bwMode="auto">
          <a:xfrm>
            <a:off x="827584" y="416926"/>
            <a:ext cx="7560840" cy="646331"/>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0850" algn="l"/>
              </a:tabLst>
            </a:pPr>
            <a:r>
              <a:rPr lang="uk-UA" sz="3600" dirty="0" smtClean="0">
                <a:solidFill>
                  <a:schemeClr val="tx1"/>
                </a:solidFill>
                <a:cs typeface="Arial" pitchFamily="34" charset="0"/>
              </a:rPr>
              <a:t>Опрацювання питання в Україні</a:t>
            </a:r>
            <a:endParaRPr kumimoji="0" lang="uk-UA" sz="3600" b="0" i="0" u="none" strike="noStrike" cap="none" normalizeH="0" baseline="0" dirty="0" smtClean="0">
              <a:ln>
                <a:noFill/>
              </a:ln>
              <a:solidFill>
                <a:schemeClr val="tx1"/>
              </a:solidFill>
              <a:effectLst/>
              <a:cs typeface="Arial" pitchFamily="34" charset="0"/>
            </a:endParaRPr>
          </a:p>
        </p:txBody>
      </p:sp>
      <p:sp>
        <p:nvSpPr>
          <p:cNvPr id="4" name="Rectangle 1"/>
          <p:cNvSpPr>
            <a:spLocks noChangeArrowheads="1"/>
          </p:cNvSpPr>
          <p:nvPr/>
        </p:nvSpPr>
        <p:spPr bwMode="auto">
          <a:xfrm>
            <a:off x="683568" y="1063257"/>
            <a:ext cx="7704856"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450850" algn="l"/>
              </a:tabLst>
            </a:pPr>
            <a:r>
              <a:rPr lang="ru-RU" dirty="0" smtClean="0"/>
              <a:t>В </a:t>
            </a:r>
            <a:r>
              <a:rPr lang="ru-RU" dirty="0" err="1"/>
              <a:t>Україні</a:t>
            </a:r>
            <a:r>
              <a:rPr lang="ru-RU" dirty="0"/>
              <a:t> </a:t>
            </a:r>
            <a:r>
              <a:rPr lang="ru-RU" dirty="0" err="1"/>
              <a:t>існує</a:t>
            </a:r>
            <a:r>
              <a:rPr lang="ru-RU" dirty="0"/>
              <a:t> </a:t>
            </a:r>
            <a:r>
              <a:rPr lang="ru-RU" dirty="0" err="1"/>
              <a:t>кілька</a:t>
            </a:r>
            <a:r>
              <a:rPr lang="ru-RU" dirty="0"/>
              <a:t> </a:t>
            </a:r>
            <a:r>
              <a:rPr lang="ru-RU" dirty="0" err="1"/>
              <a:t>сміттєпереробних</a:t>
            </a:r>
            <a:r>
              <a:rPr lang="ru-RU" dirty="0"/>
              <a:t> </a:t>
            </a:r>
            <a:r>
              <a:rPr lang="ru-RU" dirty="0" err="1" smtClean="0"/>
              <a:t>заводів</a:t>
            </a:r>
            <a:r>
              <a:rPr lang="ru-RU" dirty="0" smtClean="0"/>
              <a:t>. </a:t>
            </a:r>
            <a:r>
              <a:rPr lang="ru-RU" dirty="0" err="1"/>
              <a:t>Деякі</a:t>
            </a:r>
            <a:r>
              <a:rPr lang="ru-RU" dirty="0"/>
              <a:t> з </a:t>
            </a:r>
            <a:r>
              <a:rPr lang="ru-RU" dirty="0" err="1"/>
              <a:t>найбільш</a:t>
            </a:r>
            <a:r>
              <a:rPr lang="ru-RU" dirty="0"/>
              <a:t> </a:t>
            </a:r>
            <a:r>
              <a:rPr lang="ru-RU" dirty="0" err="1"/>
              <a:t>відомих</a:t>
            </a:r>
            <a:r>
              <a:rPr lang="ru-RU" dirty="0"/>
              <a:t> </a:t>
            </a:r>
            <a:r>
              <a:rPr lang="ru-RU" dirty="0" err="1"/>
              <a:t>сміттєпереробних</a:t>
            </a:r>
            <a:r>
              <a:rPr lang="ru-RU" dirty="0"/>
              <a:t> </a:t>
            </a:r>
            <a:r>
              <a:rPr lang="ru-RU" dirty="0" err="1"/>
              <a:t>заводів</a:t>
            </a:r>
            <a:r>
              <a:rPr lang="ru-RU" dirty="0"/>
              <a:t> в </a:t>
            </a:r>
            <a:r>
              <a:rPr lang="ru-RU" dirty="0" err="1"/>
              <a:t>Україні</a:t>
            </a:r>
            <a:r>
              <a:rPr lang="ru-RU" dirty="0"/>
              <a:t> </a:t>
            </a:r>
            <a:r>
              <a:rPr lang="ru-RU" dirty="0" smtClean="0"/>
              <a:t>:</a:t>
            </a:r>
            <a:endParaRPr lang="uk-UA" sz="2000" dirty="0" smtClean="0">
              <a:latin typeface="+mj-lt"/>
              <a:ea typeface="Times New Roman" pitchFamily="18" charset="0"/>
              <a:cs typeface="Arial" pitchFamily="34" charset="0"/>
            </a:endParaRPr>
          </a:p>
          <a:p>
            <a:pPr algn="ctr" fontAlgn="base">
              <a:spcBef>
                <a:spcPct val="0"/>
              </a:spcBef>
              <a:spcAft>
                <a:spcPct val="0"/>
              </a:spcAft>
              <a:tabLst>
                <a:tab pos="450850" algn="l"/>
              </a:tabLst>
            </a:pPr>
            <a:r>
              <a:rPr lang="uk-UA" sz="2000" dirty="0" smtClean="0">
                <a:latin typeface="+mj-lt"/>
                <a:ea typeface="Times New Roman" pitchFamily="18" charset="0"/>
                <a:cs typeface="Arial" pitchFamily="34" charset="0"/>
              </a:rPr>
              <a:t>		</a:t>
            </a:r>
          </a:p>
          <a:p>
            <a:r>
              <a:rPr lang="ru-RU" dirty="0" smtClean="0"/>
              <a:t>- </a:t>
            </a:r>
            <a:r>
              <a:rPr lang="ru-RU" dirty="0" err="1" smtClean="0"/>
              <a:t>Київський</a:t>
            </a:r>
            <a:r>
              <a:rPr lang="ru-RU" dirty="0" smtClean="0"/>
              <a:t> </a:t>
            </a:r>
            <a:r>
              <a:rPr lang="ru-RU" dirty="0" err="1"/>
              <a:t>сміттєпереробний</a:t>
            </a:r>
            <a:r>
              <a:rPr lang="ru-RU" dirty="0"/>
              <a:t> завод (м. </a:t>
            </a:r>
            <a:r>
              <a:rPr lang="ru-RU" dirty="0" err="1"/>
              <a:t>Київ</a:t>
            </a:r>
            <a:r>
              <a:rPr lang="ru-RU" dirty="0"/>
              <a:t>): </a:t>
            </a:r>
            <a:r>
              <a:rPr lang="ru-RU" dirty="0" err="1"/>
              <a:t>Цей</a:t>
            </a:r>
            <a:r>
              <a:rPr lang="ru-RU" dirty="0"/>
              <a:t> завод </a:t>
            </a:r>
            <a:r>
              <a:rPr lang="ru-RU" dirty="0" err="1"/>
              <a:t>відкрився</a:t>
            </a:r>
            <a:r>
              <a:rPr lang="ru-RU" dirty="0"/>
              <a:t> у 2019 </a:t>
            </a:r>
            <a:r>
              <a:rPr lang="ru-RU" dirty="0" err="1"/>
              <a:t>році</a:t>
            </a:r>
            <a:r>
              <a:rPr lang="ru-RU" dirty="0"/>
              <a:t> і є </a:t>
            </a:r>
            <a:r>
              <a:rPr lang="ru-RU" dirty="0" err="1"/>
              <a:t>найбільшим</a:t>
            </a:r>
            <a:r>
              <a:rPr lang="ru-RU" dirty="0"/>
              <a:t> </a:t>
            </a:r>
            <a:r>
              <a:rPr lang="ru-RU" dirty="0" err="1"/>
              <a:t>сміттєпереробним</a:t>
            </a:r>
            <a:r>
              <a:rPr lang="ru-RU" dirty="0"/>
              <a:t> комплексом в </a:t>
            </a:r>
            <a:r>
              <a:rPr lang="ru-RU" dirty="0" err="1"/>
              <a:t>Україні</a:t>
            </a:r>
            <a:r>
              <a:rPr lang="ru-RU" dirty="0"/>
              <a:t>. </a:t>
            </a:r>
            <a:r>
              <a:rPr lang="ru-RU" dirty="0" err="1"/>
              <a:t>Він</a:t>
            </a:r>
            <a:r>
              <a:rPr lang="ru-RU" dirty="0"/>
              <a:t> </a:t>
            </a:r>
            <a:r>
              <a:rPr lang="ru-RU" dirty="0" err="1"/>
              <a:t>використовує</a:t>
            </a:r>
            <a:r>
              <a:rPr lang="ru-RU" dirty="0"/>
              <a:t> </a:t>
            </a:r>
            <a:r>
              <a:rPr lang="ru-RU" dirty="0" err="1"/>
              <a:t>сучасні</a:t>
            </a:r>
            <a:r>
              <a:rPr lang="ru-RU" dirty="0"/>
              <a:t> </a:t>
            </a:r>
            <a:r>
              <a:rPr lang="ru-RU" dirty="0" err="1"/>
              <a:t>технології</a:t>
            </a:r>
            <a:r>
              <a:rPr lang="ru-RU" dirty="0"/>
              <a:t> для </a:t>
            </a:r>
            <a:r>
              <a:rPr lang="ru-RU" dirty="0" err="1"/>
              <a:t>переробки</a:t>
            </a:r>
            <a:r>
              <a:rPr lang="ru-RU" dirty="0"/>
              <a:t> </a:t>
            </a:r>
            <a:r>
              <a:rPr lang="ru-RU" dirty="0" err="1"/>
              <a:t>твердих</a:t>
            </a:r>
            <a:r>
              <a:rPr lang="ru-RU" dirty="0"/>
              <a:t> </a:t>
            </a:r>
            <a:r>
              <a:rPr lang="ru-RU" dirty="0" err="1"/>
              <a:t>побутових</a:t>
            </a:r>
            <a:r>
              <a:rPr lang="ru-RU" dirty="0"/>
              <a:t> </a:t>
            </a:r>
            <a:r>
              <a:rPr lang="ru-RU" dirty="0" err="1"/>
              <a:t>відходів</a:t>
            </a:r>
            <a:r>
              <a:rPr lang="ru-RU" dirty="0"/>
              <a:t> та </a:t>
            </a:r>
            <a:r>
              <a:rPr lang="ru-RU" dirty="0" err="1"/>
              <a:t>виробничих</a:t>
            </a:r>
            <a:r>
              <a:rPr lang="ru-RU" dirty="0"/>
              <a:t> </a:t>
            </a:r>
            <a:r>
              <a:rPr lang="ru-RU" dirty="0" err="1"/>
              <a:t>відходів</a:t>
            </a:r>
            <a:r>
              <a:rPr lang="ru-RU" dirty="0"/>
              <a:t>.</a:t>
            </a:r>
          </a:p>
          <a:p>
            <a:r>
              <a:rPr lang="ru-RU" dirty="0" smtClean="0"/>
              <a:t>- </a:t>
            </a:r>
            <a:r>
              <a:rPr lang="ru-RU" dirty="0" err="1" smtClean="0"/>
              <a:t>Сміттєпереробний</a:t>
            </a:r>
            <a:r>
              <a:rPr lang="ru-RU" dirty="0" smtClean="0"/>
              <a:t> </a:t>
            </a:r>
            <a:r>
              <a:rPr lang="ru-RU" dirty="0"/>
              <a:t>завод "</a:t>
            </a:r>
            <a:r>
              <a:rPr lang="ru-RU" dirty="0" err="1"/>
              <a:t>Екоцентр</a:t>
            </a:r>
            <a:r>
              <a:rPr lang="ru-RU" dirty="0"/>
              <a:t>" (м. </a:t>
            </a:r>
            <a:r>
              <a:rPr lang="ru-RU" dirty="0" err="1"/>
              <a:t>Львів</a:t>
            </a:r>
            <a:r>
              <a:rPr lang="ru-RU" dirty="0"/>
              <a:t>): </a:t>
            </a:r>
            <a:r>
              <a:rPr lang="ru-RU" dirty="0" err="1"/>
              <a:t>Цей</a:t>
            </a:r>
            <a:r>
              <a:rPr lang="ru-RU" dirty="0"/>
              <a:t> завод </a:t>
            </a:r>
            <a:r>
              <a:rPr lang="ru-RU" dirty="0" err="1"/>
              <a:t>був</a:t>
            </a:r>
            <a:r>
              <a:rPr lang="ru-RU" dirty="0"/>
              <a:t> </a:t>
            </a:r>
            <a:r>
              <a:rPr lang="ru-RU" dirty="0" err="1"/>
              <a:t>відкритий</a:t>
            </a:r>
            <a:r>
              <a:rPr lang="ru-RU" dirty="0"/>
              <a:t> у 2019 </a:t>
            </a:r>
            <a:r>
              <a:rPr lang="ru-RU" dirty="0" err="1"/>
              <a:t>році</a:t>
            </a:r>
            <a:r>
              <a:rPr lang="ru-RU" dirty="0"/>
              <a:t>. </a:t>
            </a:r>
            <a:r>
              <a:rPr lang="ru-RU" dirty="0" err="1"/>
              <a:t>Він</a:t>
            </a:r>
            <a:r>
              <a:rPr lang="ru-RU" dirty="0"/>
              <a:t> </a:t>
            </a:r>
            <a:r>
              <a:rPr lang="ru-RU" dirty="0" err="1"/>
              <a:t>спеціалізується</a:t>
            </a:r>
            <a:r>
              <a:rPr lang="ru-RU" dirty="0"/>
              <a:t> на </a:t>
            </a:r>
            <a:r>
              <a:rPr lang="ru-RU" dirty="0" err="1"/>
              <a:t>сортуванні</a:t>
            </a:r>
            <a:r>
              <a:rPr lang="ru-RU" dirty="0"/>
              <a:t> та </a:t>
            </a:r>
            <a:r>
              <a:rPr lang="ru-RU" dirty="0" err="1"/>
              <a:t>переробці</a:t>
            </a:r>
            <a:r>
              <a:rPr lang="ru-RU" dirty="0"/>
              <a:t> </a:t>
            </a:r>
            <a:r>
              <a:rPr lang="ru-RU" dirty="0" err="1"/>
              <a:t>відходів</a:t>
            </a:r>
            <a:r>
              <a:rPr lang="ru-RU" dirty="0"/>
              <a:t>, </a:t>
            </a:r>
            <a:r>
              <a:rPr lang="ru-RU" dirty="0" err="1"/>
              <a:t>включаючи</a:t>
            </a:r>
            <a:r>
              <a:rPr lang="ru-RU" dirty="0"/>
              <a:t> пластик, </a:t>
            </a:r>
            <a:r>
              <a:rPr lang="ru-RU" dirty="0" err="1"/>
              <a:t>папір</a:t>
            </a:r>
            <a:r>
              <a:rPr lang="ru-RU" dirty="0"/>
              <a:t>, </a:t>
            </a:r>
            <a:r>
              <a:rPr lang="ru-RU" dirty="0" err="1"/>
              <a:t>скло</a:t>
            </a:r>
            <a:r>
              <a:rPr lang="ru-RU" dirty="0"/>
              <a:t> та </a:t>
            </a:r>
            <a:r>
              <a:rPr lang="ru-RU" dirty="0" err="1"/>
              <a:t>інші</a:t>
            </a:r>
            <a:r>
              <a:rPr lang="ru-RU" dirty="0"/>
              <a:t> </a:t>
            </a:r>
            <a:r>
              <a:rPr lang="ru-RU" dirty="0" err="1"/>
              <a:t>матеріали</a:t>
            </a:r>
            <a:r>
              <a:rPr lang="ru-RU" dirty="0"/>
              <a:t>.</a:t>
            </a:r>
          </a:p>
          <a:p>
            <a:r>
              <a:rPr lang="ru-RU" dirty="0" smtClean="0"/>
              <a:t>- </a:t>
            </a:r>
            <a:r>
              <a:rPr lang="ru-RU" dirty="0" err="1" smtClean="0"/>
              <a:t>Сміттєпереробний</a:t>
            </a:r>
            <a:r>
              <a:rPr lang="ru-RU" dirty="0" smtClean="0"/>
              <a:t> </a:t>
            </a:r>
            <a:r>
              <a:rPr lang="ru-RU" dirty="0"/>
              <a:t>завод "</a:t>
            </a:r>
            <a:r>
              <a:rPr lang="ru-RU" dirty="0" err="1"/>
              <a:t>Екологічний</a:t>
            </a:r>
            <a:r>
              <a:rPr lang="ru-RU" dirty="0"/>
              <a:t> </a:t>
            </a:r>
            <a:r>
              <a:rPr lang="ru-RU" dirty="0" err="1"/>
              <a:t>простір</a:t>
            </a:r>
            <a:r>
              <a:rPr lang="ru-RU" dirty="0"/>
              <a:t>" (м. Одеса): </a:t>
            </a:r>
            <a:r>
              <a:rPr lang="ru-RU" dirty="0" err="1"/>
              <a:t>Цей</a:t>
            </a:r>
            <a:r>
              <a:rPr lang="ru-RU" dirty="0"/>
              <a:t> завод </a:t>
            </a:r>
            <a:r>
              <a:rPr lang="ru-RU" dirty="0" err="1"/>
              <a:t>займається</a:t>
            </a:r>
            <a:r>
              <a:rPr lang="ru-RU" dirty="0"/>
              <a:t> </a:t>
            </a:r>
            <a:r>
              <a:rPr lang="ru-RU" dirty="0" err="1"/>
              <a:t>переробкою</a:t>
            </a:r>
            <a:r>
              <a:rPr lang="ru-RU" dirty="0"/>
              <a:t> </a:t>
            </a:r>
            <a:r>
              <a:rPr lang="ru-RU" dirty="0" err="1"/>
              <a:t>побутових</a:t>
            </a:r>
            <a:r>
              <a:rPr lang="ru-RU" dirty="0"/>
              <a:t> </a:t>
            </a:r>
            <a:r>
              <a:rPr lang="ru-RU" dirty="0" err="1"/>
              <a:t>відходів</a:t>
            </a:r>
            <a:r>
              <a:rPr lang="ru-RU" dirty="0"/>
              <a:t> та </a:t>
            </a:r>
            <a:r>
              <a:rPr lang="ru-RU" dirty="0" err="1"/>
              <a:t>виготовленням</a:t>
            </a:r>
            <a:r>
              <a:rPr lang="ru-RU" dirty="0"/>
              <a:t> </a:t>
            </a:r>
            <a:r>
              <a:rPr lang="ru-RU" dirty="0" err="1"/>
              <a:t>твердопаливних</a:t>
            </a:r>
            <a:r>
              <a:rPr lang="ru-RU" dirty="0"/>
              <a:t> </a:t>
            </a:r>
            <a:r>
              <a:rPr lang="ru-RU" dirty="0" err="1"/>
              <a:t>брикетів</a:t>
            </a:r>
            <a:r>
              <a:rPr lang="ru-RU" dirty="0"/>
              <a:t>.</a:t>
            </a:r>
          </a:p>
          <a:p>
            <a:r>
              <a:rPr lang="ru-RU" dirty="0" smtClean="0"/>
              <a:t>- </a:t>
            </a:r>
            <a:r>
              <a:rPr lang="ru-RU" dirty="0" err="1" smtClean="0"/>
              <a:t>Сміттєпереробний</a:t>
            </a:r>
            <a:r>
              <a:rPr lang="ru-RU" dirty="0" smtClean="0"/>
              <a:t> </a:t>
            </a:r>
            <a:r>
              <a:rPr lang="ru-RU" dirty="0"/>
              <a:t>завод "</a:t>
            </a:r>
            <a:r>
              <a:rPr lang="ru-RU" dirty="0" err="1"/>
              <a:t>Екопатруль</a:t>
            </a:r>
            <a:r>
              <a:rPr lang="ru-RU" dirty="0"/>
              <a:t>" (м. </a:t>
            </a:r>
            <a:r>
              <a:rPr lang="ru-RU" dirty="0" err="1"/>
              <a:t>Харків</a:t>
            </a:r>
            <a:r>
              <a:rPr lang="ru-RU" dirty="0"/>
              <a:t>): </a:t>
            </a:r>
            <a:r>
              <a:rPr lang="ru-RU" dirty="0" err="1"/>
              <a:t>Цей</a:t>
            </a:r>
            <a:r>
              <a:rPr lang="ru-RU" dirty="0"/>
              <a:t> завод </a:t>
            </a:r>
            <a:r>
              <a:rPr lang="ru-RU" dirty="0" err="1"/>
              <a:t>спеціалізується</a:t>
            </a:r>
            <a:r>
              <a:rPr lang="ru-RU" dirty="0"/>
              <a:t> на </a:t>
            </a:r>
            <a:r>
              <a:rPr lang="ru-RU" dirty="0" err="1"/>
              <a:t>переробці</a:t>
            </a:r>
            <a:r>
              <a:rPr lang="ru-RU" dirty="0"/>
              <a:t> </a:t>
            </a:r>
            <a:r>
              <a:rPr lang="ru-RU" dirty="0" err="1"/>
              <a:t>відходів</a:t>
            </a:r>
            <a:r>
              <a:rPr lang="ru-RU" dirty="0"/>
              <a:t>, </a:t>
            </a:r>
            <a:r>
              <a:rPr lang="ru-RU" dirty="0" err="1"/>
              <a:t>включаючи</a:t>
            </a:r>
            <a:r>
              <a:rPr lang="ru-RU" dirty="0"/>
              <a:t> пластик, </a:t>
            </a:r>
            <a:r>
              <a:rPr lang="ru-RU" dirty="0" err="1"/>
              <a:t>скло</a:t>
            </a:r>
            <a:r>
              <a:rPr lang="ru-RU" dirty="0"/>
              <a:t>, </a:t>
            </a:r>
            <a:r>
              <a:rPr lang="ru-RU" dirty="0" err="1"/>
              <a:t>папір</a:t>
            </a:r>
            <a:r>
              <a:rPr lang="ru-RU" dirty="0"/>
              <a:t> та </a:t>
            </a:r>
            <a:r>
              <a:rPr lang="ru-RU" dirty="0" err="1"/>
              <a:t>інші</a:t>
            </a:r>
            <a:r>
              <a:rPr lang="ru-RU" dirty="0"/>
              <a:t> </a:t>
            </a:r>
            <a:r>
              <a:rPr lang="ru-RU" dirty="0" err="1"/>
              <a:t>матеріали</a:t>
            </a:r>
            <a:r>
              <a:rPr lang="ru-RU" dirty="0"/>
              <a:t>.</a:t>
            </a:r>
          </a:p>
          <a:p>
            <a:pPr lvl="0" algn="ctr" fontAlgn="base">
              <a:spcBef>
                <a:spcPct val="0"/>
              </a:spcBef>
              <a:spcAft>
                <a:spcPct val="0"/>
              </a:spcAft>
              <a:tabLst>
                <a:tab pos="450850" algn="l"/>
              </a:tabLst>
            </a:pPr>
            <a:endParaRPr kumimoji="0" lang="uk-UA" sz="20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aste Disposal Methods - Types Of Waste Disposal |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15" y="548680"/>
            <a:ext cx="714375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404664"/>
            <a:ext cx="8172399" cy="584775"/>
          </a:xfrm>
          <a:prstGeom prst="rect">
            <a:avLst/>
          </a:prstGeom>
          <a:solidFill>
            <a:schemeClr val="bg1"/>
          </a:solidFill>
        </p:spPr>
        <p:txBody>
          <a:bodyPr wrap="square">
            <a:spAutoFit/>
          </a:bodyPr>
          <a:lstStyle/>
          <a:p>
            <a:pPr algn="ctr"/>
            <a:r>
              <a:rPr lang="uk-UA" sz="3200" dirty="0" smtClean="0"/>
              <a:t>Методи переробки сміття</a:t>
            </a:r>
            <a:endParaRPr lang="ru-RU"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00042"/>
            <a:ext cx="9144000" cy="369332"/>
          </a:xfrm>
          <a:prstGeom prst="rect">
            <a:avLst/>
          </a:prstGeom>
        </p:spPr>
        <p:txBody>
          <a:bodyPr wrap="square">
            <a:spAutoFit/>
          </a:bodyPr>
          <a:lstStyle/>
          <a:p>
            <a:pPr algn="ctr"/>
            <a:r>
              <a:rPr lang="ru-RU" dirty="0" err="1"/>
              <a:t>Київський</a:t>
            </a:r>
            <a:r>
              <a:rPr lang="ru-RU" dirty="0"/>
              <a:t> </a:t>
            </a:r>
            <a:r>
              <a:rPr lang="ru-RU" dirty="0" err="1"/>
              <a:t>сміттєпереробний</a:t>
            </a:r>
            <a:r>
              <a:rPr lang="ru-RU" dirty="0"/>
              <a:t> завод</a:t>
            </a:r>
          </a:p>
        </p:txBody>
      </p:sp>
      <p:pic>
        <p:nvPicPr>
          <p:cNvPr id="5122" name="Picture 2" descr="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980728"/>
            <a:ext cx="5905500" cy="4429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TotalTime>
  <Words>1181</Words>
  <Application>Microsoft Office PowerPoint</Application>
  <PresentationFormat>Экран (4:3)</PresentationFormat>
  <Paragraphs>104</Paragraphs>
  <Slides>46</Slides>
  <Notes>0</Notes>
  <HiddenSlides>0</HiddenSlides>
  <MMClips>0</MMClips>
  <ScaleCrop>false</ScaleCrop>
  <HeadingPairs>
    <vt:vector size="8" baseType="variant">
      <vt:variant>
        <vt:lpstr>Использованные шрифты</vt:lpstr>
      </vt:variant>
      <vt:variant>
        <vt:i4>3</vt:i4>
      </vt:variant>
      <vt:variant>
        <vt:lpstr>Тема</vt:lpstr>
      </vt:variant>
      <vt:variant>
        <vt:i4>1</vt:i4>
      </vt:variant>
      <vt:variant>
        <vt:lpstr>Внедренные серверы OLE</vt:lpstr>
      </vt:variant>
      <vt:variant>
        <vt:i4>1</vt:i4>
      </vt:variant>
      <vt:variant>
        <vt:lpstr>Заголовки слайдов</vt:lpstr>
      </vt:variant>
      <vt:variant>
        <vt:i4>46</vt:i4>
      </vt:variant>
    </vt:vector>
  </HeadingPairs>
  <TitlesOfParts>
    <vt:vector size="51" baseType="lpstr">
      <vt:lpstr>Arial</vt:lpstr>
      <vt:lpstr>Calibri</vt:lpstr>
      <vt:lpstr>Times New Roman</vt:lpstr>
      <vt:lpstr>Тема Office</vt:lpstr>
      <vt:lpstr>Acrobat Document</vt:lpstr>
      <vt:lpstr>Носов Ю.І.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ЗАРЕМБА ХРИСТИНА</dc:title>
  <dc:creator>user</dc:creator>
  <cp:lastModifiedBy>Юрий</cp:lastModifiedBy>
  <cp:revision>107</cp:revision>
  <dcterms:created xsi:type="dcterms:W3CDTF">2021-06-21T22:24:27Z</dcterms:created>
  <dcterms:modified xsi:type="dcterms:W3CDTF">2023-06-20T03:58:33Z</dcterms:modified>
</cp:coreProperties>
</file>