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Amatic SC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AD242D-860A-47DD-AF66-8606401E50BF}">
  <a:tblStyle styleId="{4DAD242D-860A-47DD-AF66-8606401E5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01650" lvl="0" marL="457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indent="-501650" lvl="1" marL="914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indent="-501650" lvl="2" marL="1371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indent="-501650" lvl="3" marL="1828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indent="-501650" lvl="4" marL="22860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indent="-501650" lvl="5" marL="2743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indent="-501650" lvl="6" marL="3200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indent="-501650" lvl="7" marL="3657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2765775" y="1645750"/>
            <a:ext cx="4315800" cy="21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Науково-розважальний комплекс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veat"/>
                <a:ea typeface="Caveat"/>
                <a:cs typeface="Caveat"/>
                <a:sym typeface="Caveat"/>
              </a:rPr>
              <a:t>Пашкова А.В.</a:t>
            </a:r>
            <a:endParaRPr sz="1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Керівник Скорик Лариса Павлівна  </a:t>
            </a:r>
            <a:endParaRPr b="0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2023 рік</a:t>
            </a:r>
            <a:endParaRPr b="0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825" y="909925"/>
            <a:ext cx="6822550" cy="37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75" y="369600"/>
            <a:ext cx="3338250" cy="33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350" y="339425"/>
            <a:ext cx="3338250" cy="33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304200" y="4137550"/>
            <a:ext cx="6154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Фото макету 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2"/>
          <p:cNvSpPr txBox="1"/>
          <p:nvPr>
            <p:ph idx="4294967295" type="ctrTitle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Дякую!</a:t>
            </a:r>
            <a:endParaRPr sz="4800"/>
          </a:p>
        </p:txBody>
      </p:sp>
      <p:sp>
        <p:nvSpPr>
          <p:cNvPr id="131" name="Google Shape;131;p22"/>
          <p:cNvSpPr/>
          <p:nvPr/>
        </p:nvSpPr>
        <p:spPr>
          <a:xfrm>
            <a:off x="1925049" y="547750"/>
            <a:ext cx="2077338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1130575" y="72161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Тема та її актуальність</a:t>
            </a:r>
            <a:endParaRPr b="0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935100" y="1275331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">
                <a:solidFill>
                  <a:srgbClr val="000000"/>
                </a:solidFill>
              </a:rPr>
              <a:t>Актуальність даного проекту зумовлена необхідністю створення цілісного просторового середовища, яке поєднує наукові дослідження та розважальні функції. У сучасному світі, де інформаційні технології займають все більш важливе місце, виникає потреба в створенні простору, який сприяє розвитку інтелектуальних та творчих здібностей людей. Науково-розважальний комплекс на Позняках спрямований на задоволення цих потреб та створення умов для інтелектуального, культурного та естетичного розвитку відвідувачів.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5322950" y="753200"/>
            <a:ext cx="3362400" cy="394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Основні техніко-економічні показники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Площа </a:t>
            </a: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ділянки:  6500 м²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Площа забудови:  1122,21 м²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Поверховість :2 поверхи 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Загальна площа: 2244,42</a:t>
            </a:r>
            <a:r>
              <a:rPr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м²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Корисна площа:  1916 м²</a:t>
            </a:r>
            <a:endParaRPr b="0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veat"/>
              <a:buAutoNum type="arabicPeriod"/>
            </a:pPr>
            <a:r>
              <a:rPr b="0" lang="en" sz="19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Потужність,місткість, пропускна спроможність:100-150 відвідувачів</a:t>
            </a:r>
            <a:endParaRPr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00" y="852898"/>
            <a:ext cx="4943201" cy="27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418925" y="1191075"/>
            <a:ext cx="3487883" cy="3282463"/>
          </a:xfrm>
          <a:custGeom>
            <a:rect b="b" l="l" r="r" t="t"/>
            <a:pathLst>
              <a:path extrusionOk="0" h="112365" w="112467">
                <a:moveTo>
                  <a:pt x="54460" y="1136"/>
                </a:moveTo>
                <a:cubicBezTo>
                  <a:pt x="35793" y="-1735"/>
                  <a:pt x="15333" y="13334"/>
                  <a:pt x="5323" y="29350"/>
                </a:cubicBezTo>
                <a:cubicBezTo>
                  <a:pt x="213" y="37526"/>
                  <a:pt x="-796" y="48336"/>
                  <a:pt x="568" y="57881"/>
                </a:cubicBezTo>
                <a:cubicBezTo>
                  <a:pt x="1526" y="64589"/>
                  <a:pt x="-833" y="71942"/>
                  <a:pt x="1836" y="78170"/>
                </a:cubicBezTo>
                <a:cubicBezTo>
                  <a:pt x="11554" y="100844"/>
                  <a:pt x="43353" y="115262"/>
                  <a:pt x="67774" y="111773"/>
                </a:cubicBezTo>
                <a:cubicBezTo>
                  <a:pt x="74600" y="110798"/>
                  <a:pt x="83333" y="111682"/>
                  <a:pt x="87746" y="106384"/>
                </a:cubicBezTo>
                <a:cubicBezTo>
                  <a:pt x="96395" y="96000"/>
                  <a:pt x="104844" y="85184"/>
                  <a:pt x="110888" y="73097"/>
                </a:cubicBezTo>
                <a:cubicBezTo>
                  <a:pt x="113400" y="68074"/>
                  <a:pt x="112156" y="61912"/>
                  <a:pt x="112156" y="56296"/>
                </a:cubicBezTo>
                <a:cubicBezTo>
                  <a:pt x="112156" y="50475"/>
                  <a:pt x="113249" y="44310"/>
                  <a:pt x="111205" y="38860"/>
                </a:cubicBezTo>
                <a:cubicBezTo>
                  <a:pt x="102249" y="14978"/>
                  <a:pt x="69377" y="-5050"/>
                  <a:pt x="44632" y="1136"/>
                </a:cubicBezTo>
                <a:cubicBezTo>
                  <a:pt x="36721" y="3114"/>
                  <a:pt x="29975" y="8595"/>
                  <a:pt x="23710" y="13816"/>
                </a:cubicBezTo>
                <a:cubicBezTo>
                  <a:pt x="19051" y="17698"/>
                  <a:pt x="13087" y="20598"/>
                  <a:pt x="10078" y="25863"/>
                </a:cubicBezTo>
                <a:cubicBezTo>
                  <a:pt x="1254" y="41306"/>
                  <a:pt x="-2203" y="61931"/>
                  <a:pt x="3421" y="78804"/>
                </a:cubicBezTo>
                <a:cubicBezTo>
                  <a:pt x="8956" y="95410"/>
                  <a:pt x="29235" y="104992"/>
                  <a:pt x="46217" y="109237"/>
                </a:cubicBezTo>
                <a:cubicBezTo>
                  <a:pt x="51526" y="110564"/>
                  <a:pt x="56987" y="112990"/>
                  <a:pt x="62385" y="112090"/>
                </a:cubicBezTo>
                <a:cubicBezTo>
                  <a:pt x="72818" y="110351"/>
                  <a:pt x="83608" y="106967"/>
                  <a:pt x="91867" y="100360"/>
                </a:cubicBezTo>
                <a:cubicBezTo>
                  <a:pt x="107236" y="88065"/>
                  <a:pt x="113500" y="63662"/>
                  <a:pt x="110254" y="44249"/>
                </a:cubicBezTo>
                <a:cubicBezTo>
                  <a:pt x="107962" y="30539"/>
                  <a:pt x="99235" y="17428"/>
                  <a:pt x="88380" y="8744"/>
                </a:cubicBezTo>
                <a:cubicBezTo>
                  <a:pt x="84491" y="5633"/>
                  <a:pt x="78903" y="5674"/>
                  <a:pt x="74114" y="4306"/>
                </a:cubicBezTo>
                <a:cubicBezTo>
                  <a:pt x="61717" y="764"/>
                  <a:pt x="46971" y="-826"/>
                  <a:pt x="35439" y="4940"/>
                </a:cubicBezTo>
                <a:cubicBezTo>
                  <a:pt x="23658" y="10831"/>
                  <a:pt x="15271" y="21938"/>
                  <a:pt x="5957" y="31252"/>
                </a:cubicBezTo>
              </a:path>
            </a:pathLst>
          </a:custGeom>
          <a:noFill/>
          <a:ln cap="flat" cmpd="sng" w="9525">
            <a:solidFill>
              <a:srgbClr val="1C4587"/>
            </a:solidFill>
            <a:prstDash val="lg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4294967295" type="ctrTitle"/>
          </p:nvPr>
        </p:nvSpPr>
        <p:spPr>
          <a:xfrm>
            <a:off x="809575" y="164592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Склад проекту: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" name="Google Shape;67;p14"/>
          <p:cNvSpPr txBox="1"/>
          <p:nvPr>
            <p:ph idx="4294967295" type="subTitle"/>
          </p:nvPr>
        </p:nvSpPr>
        <p:spPr>
          <a:xfrm>
            <a:off x="3108625" y="587925"/>
            <a:ext cx="5665200" cy="42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67263" y="1036249"/>
            <a:ext cx="2171037" cy="1906660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2825200" y="-6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{4DAD242D-860A-47DD-AF66-8606401E50BF}</a:tableStyleId>
              </a:tblPr>
              <a:tblGrid>
                <a:gridCol w="3634725"/>
                <a:gridCol w="1842525"/>
              </a:tblGrid>
              <a:tr h="48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Ситуаційний план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1: 2000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132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Генеральний план території комплексу з вирішенням підходів, під’їздів та упорядкуванням і озелененням прилеглої території 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 : 500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7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Плани поверхів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 : 100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(М 1 : 200)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7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Фасади 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 : 100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(М 1 : 200)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7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Розрізи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 : 100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(М 1 : 200)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484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Макет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М 1 : 200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7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Пояснювальна записка </a:t>
                      </a:r>
                      <a:endParaRPr sz="18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900" y="514150"/>
            <a:ext cx="4043300" cy="34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1348050" y="583875"/>
            <a:ext cx="3908228" cy="3975755"/>
          </a:xfrm>
          <a:custGeom>
            <a:rect b="b" l="l" r="r" t="t"/>
            <a:pathLst>
              <a:path extrusionOk="0" h="112365" w="112467">
                <a:moveTo>
                  <a:pt x="54460" y="1136"/>
                </a:moveTo>
                <a:cubicBezTo>
                  <a:pt x="35793" y="-1735"/>
                  <a:pt x="15333" y="13334"/>
                  <a:pt x="5323" y="29350"/>
                </a:cubicBezTo>
                <a:cubicBezTo>
                  <a:pt x="213" y="37526"/>
                  <a:pt x="-796" y="48336"/>
                  <a:pt x="568" y="57881"/>
                </a:cubicBezTo>
                <a:cubicBezTo>
                  <a:pt x="1526" y="64589"/>
                  <a:pt x="-833" y="71942"/>
                  <a:pt x="1836" y="78170"/>
                </a:cubicBezTo>
                <a:cubicBezTo>
                  <a:pt x="11554" y="100844"/>
                  <a:pt x="43353" y="115262"/>
                  <a:pt x="67774" y="111773"/>
                </a:cubicBezTo>
                <a:cubicBezTo>
                  <a:pt x="74600" y="110798"/>
                  <a:pt x="83333" y="111682"/>
                  <a:pt x="87746" y="106384"/>
                </a:cubicBezTo>
                <a:cubicBezTo>
                  <a:pt x="96395" y="96000"/>
                  <a:pt x="104844" y="85184"/>
                  <a:pt x="110888" y="73097"/>
                </a:cubicBezTo>
                <a:cubicBezTo>
                  <a:pt x="113400" y="68074"/>
                  <a:pt x="112156" y="61912"/>
                  <a:pt x="112156" y="56296"/>
                </a:cubicBezTo>
                <a:cubicBezTo>
                  <a:pt x="112156" y="50475"/>
                  <a:pt x="113249" y="44310"/>
                  <a:pt x="111205" y="38860"/>
                </a:cubicBezTo>
                <a:cubicBezTo>
                  <a:pt x="102249" y="14978"/>
                  <a:pt x="69377" y="-5050"/>
                  <a:pt x="44632" y="1136"/>
                </a:cubicBezTo>
                <a:cubicBezTo>
                  <a:pt x="36721" y="3114"/>
                  <a:pt x="29975" y="8595"/>
                  <a:pt x="23710" y="13816"/>
                </a:cubicBezTo>
                <a:cubicBezTo>
                  <a:pt x="19051" y="17698"/>
                  <a:pt x="13087" y="20598"/>
                  <a:pt x="10078" y="25863"/>
                </a:cubicBezTo>
                <a:cubicBezTo>
                  <a:pt x="1254" y="41306"/>
                  <a:pt x="-2203" y="61931"/>
                  <a:pt x="3421" y="78804"/>
                </a:cubicBezTo>
                <a:cubicBezTo>
                  <a:pt x="8956" y="95410"/>
                  <a:pt x="29235" y="104992"/>
                  <a:pt x="46217" y="109237"/>
                </a:cubicBezTo>
                <a:cubicBezTo>
                  <a:pt x="51526" y="110564"/>
                  <a:pt x="56987" y="112990"/>
                  <a:pt x="62385" y="112090"/>
                </a:cubicBezTo>
                <a:cubicBezTo>
                  <a:pt x="72818" y="110351"/>
                  <a:pt x="83608" y="106967"/>
                  <a:pt x="91867" y="100360"/>
                </a:cubicBezTo>
                <a:cubicBezTo>
                  <a:pt x="107236" y="88065"/>
                  <a:pt x="113500" y="63662"/>
                  <a:pt x="110254" y="44249"/>
                </a:cubicBezTo>
                <a:cubicBezTo>
                  <a:pt x="107962" y="30539"/>
                  <a:pt x="99235" y="17428"/>
                  <a:pt x="88380" y="8744"/>
                </a:cubicBezTo>
                <a:cubicBezTo>
                  <a:pt x="84491" y="5633"/>
                  <a:pt x="78903" y="5674"/>
                  <a:pt x="74114" y="4306"/>
                </a:cubicBezTo>
                <a:cubicBezTo>
                  <a:pt x="61717" y="764"/>
                  <a:pt x="46971" y="-826"/>
                  <a:pt x="35439" y="4940"/>
                </a:cubicBezTo>
                <a:cubicBezTo>
                  <a:pt x="23658" y="10831"/>
                  <a:pt x="15271" y="21938"/>
                  <a:pt x="5957" y="31252"/>
                </a:cubicBezTo>
              </a:path>
            </a:pathLst>
          </a:custGeom>
          <a:noFill/>
          <a:ln cap="flat" cmpd="sng" w="9525">
            <a:solidFill>
              <a:srgbClr val="1C4587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78" name="Google Shape;78;p15"/>
          <p:cNvSpPr txBox="1"/>
          <p:nvPr/>
        </p:nvSpPr>
        <p:spPr>
          <a:xfrm>
            <a:off x="5475350" y="1360550"/>
            <a:ext cx="354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veat"/>
                <a:ea typeface="Caveat"/>
                <a:cs typeface="Caveat"/>
                <a:sym typeface="Caveat"/>
              </a:rPr>
              <a:t>Ситуаційний план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45375" y="1470775"/>
            <a:ext cx="4674300" cy="228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Генеральний план  території комплексу  з вирішенням підходів </a:t>
            </a:r>
            <a:r>
              <a:rPr b="0" lang="e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, під’їздів та упорядкуванням і озелененням прилеглої території </a:t>
            </a:r>
            <a:endParaRPr b="0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71" y="254043"/>
            <a:ext cx="2492996" cy="22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00" y="2716625"/>
            <a:ext cx="2493000" cy="228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850" y="408575"/>
            <a:ext cx="3480600" cy="31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325" y="408575"/>
            <a:ext cx="3419496" cy="31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285325" y="3886925"/>
            <a:ext cx="72120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Комплекс розділено на два поверхи .Площа першого поверху 1112 м², другого- 794 м².  Другий поверх створений як оглядовий зал для витворів відвідувачів, а також для огляду внутрішньої оранжереї. 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5739" l="-3790" r="3789" t="-5740"/>
          <a:stretch/>
        </p:blipFill>
        <p:spPr>
          <a:xfrm>
            <a:off x="442500" y="254050"/>
            <a:ext cx="6148026" cy="23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225" y="2782975"/>
            <a:ext cx="5873997" cy="21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948700" y="1077375"/>
            <a:ext cx="18693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Південий (головний) фасад 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860200" y="2913550"/>
            <a:ext cx="19578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Північний фасад 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00" y="178225"/>
            <a:ext cx="5023475" cy="23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25" y="2697600"/>
            <a:ext cx="5020218" cy="229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030650" y="1268825"/>
            <a:ext cx="1680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Розріз А-А 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030650" y="3265550"/>
            <a:ext cx="19968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Розріз В-В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